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42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299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00" r:id="rId135"/>
    <p:sldId id="259" r:id="rId136"/>
    <p:sldId id="398" r:id="rId137"/>
    <p:sldId id="399" r:id="rId138"/>
    <p:sldId id="400" r:id="rId139"/>
    <p:sldId id="401" r:id="rId140"/>
    <p:sldId id="403" r:id="rId141"/>
    <p:sldId id="402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39" r:id="rId161"/>
    <p:sldId id="429" r:id="rId162"/>
    <p:sldId id="422" r:id="rId163"/>
    <p:sldId id="423" r:id="rId164"/>
    <p:sldId id="424" r:id="rId165"/>
    <p:sldId id="425" r:id="rId166"/>
    <p:sldId id="426" r:id="rId167"/>
    <p:sldId id="427" r:id="rId168"/>
    <p:sldId id="440" r:id="rId169"/>
    <p:sldId id="430" r:id="rId170"/>
    <p:sldId id="428" r:id="rId171"/>
    <p:sldId id="431" r:id="rId172"/>
    <p:sldId id="433" r:id="rId173"/>
    <p:sldId id="434" r:id="rId174"/>
    <p:sldId id="443" r:id="rId175"/>
    <p:sldId id="432" r:id="rId176"/>
    <p:sldId id="441" r:id="rId177"/>
    <p:sldId id="442" r:id="rId178"/>
    <p:sldId id="437" r:id="rId179"/>
    <p:sldId id="438" r:id="rId180"/>
    <p:sldId id="444" r:id="rId181"/>
    <p:sldId id="445" r:id="rId182"/>
    <p:sldId id="446" r:id="rId183"/>
    <p:sldId id="447" r:id="rId184"/>
    <p:sldId id="448" r:id="rId185"/>
    <p:sldId id="451" r:id="rId186"/>
    <p:sldId id="449" r:id="rId187"/>
    <p:sldId id="452" r:id="rId188"/>
    <p:sldId id="450" r:id="rId189"/>
    <p:sldId id="453" r:id="rId190"/>
    <p:sldId id="454" r:id="rId191"/>
    <p:sldId id="455" r:id="rId192"/>
    <p:sldId id="457" r:id="rId193"/>
    <p:sldId id="458" r:id="rId194"/>
    <p:sldId id="456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70" r:id="rId206"/>
    <p:sldId id="469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96" r:id="rId217"/>
    <p:sldId id="480" r:id="rId218"/>
    <p:sldId id="481" r:id="rId219"/>
    <p:sldId id="482" r:id="rId220"/>
    <p:sldId id="483" r:id="rId221"/>
    <p:sldId id="484" r:id="rId222"/>
    <p:sldId id="485" r:id="rId223"/>
    <p:sldId id="486" r:id="rId224"/>
    <p:sldId id="487" r:id="rId225"/>
    <p:sldId id="488" r:id="rId226"/>
    <p:sldId id="489" r:id="rId227"/>
    <p:sldId id="490" r:id="rId228"/>
    <p:sldId id="491" r:id="rId229"/>
    <p:sldId id="492" r:id="rId230"/>
    <p:sldId id="493" r:id="rId231"/>
    <p:sldId id="494" r:id="rId232"/>
    <p:sldId id="495" r:id="rId233"/>
    <p:sldId id="497" r:id="rId234"/>
    <p:sldId id="260" r:id="rId235"/>
    <p:sldId id="498" r:id="rId236"/>
    <p:sldId id="499" r:id="rId237"/>
    <p:sldId id="500" r:id="rId238"/>
    <p:sldId id="501" r:id="rId239"/>
    <p:sldId id="502" r:id="rId240"/>
    <p:sldId id="503" r:id="rId2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notesMaster" Target="notesMasters/notesMaster1.xml"/><Relationship Id="rId243" Type="http://schemas.openxmlformats.org/officeDocument/2006/relationships/printerSettings" Target="printerSettings/printerSettings1.bin"/><Relationship Id="rId244" Type="http://schemas.openxmlformats.org/officeDocument/2006/relationships/presProps" Target="presProps.xml"/><Relationship Id="rId245" Type="http://schemas.openxmlformats.org/officeDocument/2006/relationships/viewProps" Target="viewProps.xml"/><Relationship Id="rId246" Type="http://schemas.openxmlformats.org/officeDocument/2006/relationships/theme" Target="theme/theme1.xml"/><Relationship Id="rId24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B10E6-7B69-4A48-8BB9-90B0E41753D2}" type="datetimeFigureOut">
              <a:rPr lang="en-US" smtClean="0"/>
              <a:t>11/18/11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7542-8DB3-6246-9C8E-3B1DF33FAE7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125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Nótese todos los métodos vacíos que son obligatorios</a:t>
            </a:r>
            <a:r>
              <a:rPr lang="es-ES_tradnl" baseline="0" dirty="0" smtClean="0"/>
              <a:t> al implementar la interfaz </a:t>
            </a:r>
            <a:r>
              <a:rPr lang="es-ES_tradnl" baseline="0" dirty="0" err="1" smtClean="0"/>
              <a:t>SessionBean</a:t>
            </a:r>
            <a:r>
              <a:rPr lang="es-ES_tradnl" baseline="0" dirty="0" smtClean="0"/>
              <a:t>. Todo esto para poder hacer que un EJB regrese un </a:t>
            </a:r>
            <a:r>
              <a:rPr lang="es-ES_tradnl" baseline="0" dirty="0" err="1" smtClean="0"/>
              <a:t>String</a:t>
            </a:r>
            <a:r>
              <a:rPr lang="es-ES_tradnl" baseline="0" dirty="0" smtClean="0"/>
              <a:t> con “</a:t>
            </a:r>
            <a:r>
              <a:rPr lang="es-ES_tradnl" baseline="0" dirty="0" err="1" smtClean="0"/>
              <a:t>Hello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World</a:t>
            </a:r>
            <a:r>
              <a:rPr lang="es-ES_tradnl" baseline="0" dirty="0" smtClean="0"/>
              <a:t>”.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5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 es necesario implementar nada. Así de simple es programar en Spring.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El caballero</a:t>
            </a:r>
            <a:r>
              <a:rPr lang="es-ES_tradnl" baseline="0" dirty="0" smtClean="0"/>
              <a:t> sólo puede rescatar damiselas y no puede hacer ningún otro encargo.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Ahora el caballero valiente puede lanzarse a</a:t>
            </a:r>
            <a:r>
              <a:rPr lang="es-ES_tradnl" baseline="0" dirty="0" smtClean="0"/>
              <a:t> hacer </a:t>
            </a:r>
            <a:r>
              <a:rPr lang="es-ES_tradnl" baseline="0" dirty="0" err="1" smtClean="0"/>
              <a:t>RescatarDamiselaQuest</a:t>
            </a:r>
            <a:r>
              <a:rPr lang="es-ES_tradnl" baseline="0" dirty="0" smtClean="0"/>
              <a:t> o </a:t>
            </a:r>
            <a:r>
              <a:rPr lang="es-ES_tradnl" baseline="0" dirty="0" err="1" smtClean="0"/>
              <a:t>MatarDragonQuest</a:t>
            </a:r>
            <a:r>
              <a:rPr lang="es-ES_tradnl" baseline="0" dirty="0" smtClean="0"/>
              <a:t> o cualquier otro tipo de encargo siempre y cuando implemente la interfaz </a:t>
            </a:r>
            <a:r>
              <a:rPr lang="es-ES_tradnl" baseline="0" dirty="0" err="1" smtClean="0"/>
              <a:t>Quest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Primero declaramos a </a:t>
            </a:r>
            <a:r>
              <a:rPr lang="es-ES_tradnl" dirty="0" err="1" smtClean="0"/>
              <a:t>Minstrel</a:t>
            </a:r>
            <a:r>
              <a:rPr lang="es-ES_tradnl" baseline="0" dirty="0" smtClean="0"/>
              <a:t> como un </a:t>
            </a:r>
            <a:r>
              <a:rPr lang="es-ES_tradnl" baseline="0" dirty="0" err="1" smtClean="0"/>
              <a:t>Bean</a:t>
            </a:r>
            <a:r>
              <a:rPr lang="es-ES_tradnl" baseline="0" dirty="0" smtClean="0"/>
              <a:t>, luego nos referimos a él en el aspecto AOP y después de hacer la definición del punto en el cual vamos a trabajar, definimos lo que se va a hacer antes y después de este punto.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362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011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14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97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November 18, 2011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springsource.org/spring-security/site/docs/3.0.x/reference/springsecurity.html" TargetMode="External"/><Relationship Id="rId4" Type="http://schemas.openxmlformats.org/officeDocument/2006/relationships/hyperlink" Target="http://blog.springsource.org/2006/05/30/getting-started-with-jpa-in-spring-20/" TargetMode="External"/><Relationship Id="rId5" Type="http://schemas.openxmlformats.org/officeDocument/2006/relationships/hyperlink" Target="http://code.google.com/p/dew-cineplanetupc20110/source/browse/trunk/cineplanet/src/main/java/edu/upc/cineplanet/repositoryjdbc/EntradaRepositoryJdbc.java?spec=svn351&amp;r=351" TargetMode="External"/><Relationship Id="rId6" Type="http://schemas.openxmlformats.org/officeDocument/2006/relationships/hyperlink" Target="http://www.devdaily.com/blog/post/jdbc/spring-jdbc-insert-auto-generated-key" TargetMode="External"/><Relationship Id="rId7" Type="http://schemas.openxmlformats.org/officeDocument/2006/relationships/hyperlink" Target="http://blog.springsource.org/2009/12/02/obtaining-spring-3-artifacts-with-maven/" TargetMode="External"/><Relationship Id="rId8" Type="http://schemas.openxmlformats.org/officeDocument/2006/relationships/hyperlink" Target="http://pookey.co.uk/wordpress/archives/50-getting-started-with-maven-and-sp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ic.springsource.org/spring/docs/3.0.x/spring-framework-reference/html/index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Desarrollo Web utilizando Spring 3.0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J. David Mendoza</a:t>
            </a:r>
          </a:p>
          <a:p>
            <a:r>
              <a:rPr lang="es-ES_tradnl" dirty="0" smtClean="0"/>
              <a:t>(Basado en Spring In </a:t>
            </a:r>
            <a:r>
              <a:rPr lang="es-ES_tradnl" dirty="0" err="1" smtClean="0"/>
              <a:t>Action</a:t>
            </a:r>
            <a:r>
              <a:rPr lang="es-ES_tradnl" dirty="0" smtClean="0"/>
              <a:t>, 3ra Edición de Craig </a:t>
            </a:r>
            <a:r>
              <a:rPr lang="es-ES_tradnl" dirty="0" err="1" smtClean="0"/>
              <a:t>Walls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636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/master/EjercicioSpring01</a:t>
            </a:r>
          </a:p>
        </p:txBody>
      </p:sp>
    </p:spTree>
    <p:extLst>
      <p:ext uri="{BB962C8B-B14F-4D97-AF65-F5344CB8AC3E}">
        <p14:creationId xmlns:p14="http://schemas.microsoft.com/office/powerpoint/2010/main" val="120856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(cont.)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After-returning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termine exitosamente</a:t>
            </a:r>
          </a:p>
          <a:p>
            <a:r>
              <a:rPr lang="es-ES_tradnl" dirty="0" err="1" smtClean="0"/>
              <a:t>After-throwing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lance una excepción</a:t>
            </a:r>
          </a:p>
          <a:p>
            <a:r>
              <a:rPr lang="es-ES_tradnl" dirty="0" err="1" smtClean="0"/>
              <a:t>Around</a:t>
            </a:r>
            <a:endParaRPr lang="es-ES_tradnl" dirty="0" smtClean="0"/>
          </a:p>
          <a:p>
            <a:pPr lvl="1"/>
            <a:r>
              <a:rPr lang="es-ES_tradnl" dirty="0" smtClean="0"/>
              <a:t>La funcionalidad envuelve al método proveyendo funcionalidad para antes y después de la ejecución del método</a:t>
            </a:r>
          </a:p>
        </p:txBody>
      </p:sp>
    </p:spTree>
    <p:extLst>
      <p:ext uri="{BB962C8B-B14F-4D97-AF65-F5344CB8AC3E}">
        <p14:creationId xmlns:p14="http://schemas.microsoft.com/office/powerpoint/2010/main" val="2610119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JOIN POINTS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Es un punto en la ejecución de la aplicación donde un aspecto se puede conectar</a:t>
            </a:r>
          </a:p>
          <a:p>
            <a:r>
              <a:rPr lang="es-ES_tradnl" dirty="0" smtClean="0"/>
              <a:t>Este punto puede ser cuando se llama un método, se lanza una excepción, o inclusive, cuando un campo está siendo cambiado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17957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POINTCUTS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Si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define el qué y el cuándo, los </a:t>
            </a:r>
            <a:r>
              <a:rPr lang="es-ES_tradnl" i="1" dirty="0" err="1" smtClean="0"/>
              <a:t>pointcuts</a:t>
            </a:r>
            <a:r>
              <a:rPr lang="es-ES_tradnl" dirty="0" smtClean="0"/>
              <a:t> definen el dónde</a:t>
            </a:r>
          </a:p>
          <a:p>
            <a:r>
              <a:rPr lang="es-ES_tradnl" dirty="0" smtClean="0"/>
              <a:t>Una definición de </a:t>
            </a:r>
            <a:r>
              <a:rPr lang="es-ES_tradnl" dirty="0" err="1" smtClean="0"/>
              <a:t>pointcut</a:t>
            </a:r>
            <a:r>
              <a:rPr lang="es-ES_tradnl" dirty="0" smtClean="0"/>
              <a:t> encuentra uno o más </a:t>
            </a:r>
            <a:r>
              <a:rPr lang="es-ES_tradnl" i="1" dirty="0" err="1" smtClean="0"/>
              <a:t>join</a:t>
            </a:r>
            <a:r>
              <a:rPr lang="es-ES_tradnl" i="1" dirty="0" smtClean="0"/>
              <a:t> </a:t>
            </a:r>
            <a:r>
              <a:rPr lang="es-ES_tradnl" i="1" dirty="0" err="1" smtClean="0"/>
              <a:t>points</a:t>
            </a:r>
            <a:r>
              <a:rPr lang="es-ES_tradnl" dirty="0" smtClean="0"/>
              <a:t> en donde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puede ser aplicado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18395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ASPECTS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 smtClean="0"/>
              <a:t>es la suma de </a:t>
            </a:r>
            <a:r>
              <a:rPr lang="es-ES_tradnl" i="1" dirty="0" err="1" smtClean="0"/>
              <a:t>advice</a:t>
            </a:r>
            <a:r>
              <a:rPr lang="es-ES_tradnl" dirty="0"/>
              <a:t> </a:t>
            </a:r>
            <a:r>
              <a:rPr lang="es-ES_tradnl" dirty="0" smtClean="0"/>
              <a:t>y </a:t>
            </a:r>
            <a:r>
              <a:rPr lang="es-ES_tradnl" i="1" dirty="0" err="1" smtClean="0"/>
              <a:t>pointcuts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6936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INTRODUCTIONS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</a:t>
            </a:r>
            <a:r>
              <a:rPr lang="es-ES_tradnl" i="1" dirty="0" err="1" smtClean="0"/>
              <a:t>introductions</a:t>
            </a:r>
            <a:r>
              <a:rPr lang="es-ES_tradnl" dirty="0" smtClean="0"/>
              <a:t> (introducciones) es la capacidad de asignar nuevos métodos o atributos a clases existentes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16072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WEAVING (coser)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el proceso de aplicar aspectos al objeto destino para crear uno nuevo con toda la funcionalidad</a:t>
            </a:r>
          </a:p>
          <a:p>
            <a:pPr lvl="1"/>
            <a:r>
              <a:rPr lang="es-ES_tradnl" dirty="0" smtClean="0"/>
              <a:t>Compile time</a:t>
            </a:r>
          </a:p>
          <a:p>
            <a:pPr lvl="1"/>
            <a:r>
              <a:rPr lang="es-ES_tradnl" dirty="0" err="1" smtClean="0"/>
              <a:t>Classload</a:t>
            </a:r>
            <a:r>
              <a:rPr lang="es-ES_tradnl" dirty="0" smtClean="0"/>
              <a:t> time</a:t>
            </a:r>
          </a:p>
          <a:p>
            <a:pPr lvl="1"/>
            <a:r>
              <a:rPr lang="es-ES_tradnl" dirty="0" err="1" smtClean="0"/>
              <a:t>Runtime</a:t>
            </a:r>
            <a:r>
              <a:rPr lang="es-ES_tradnl" dirty="0" smtClean="0"/>
              <a:t> (Utilizada por Spring)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0142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son instancias de los tipos dados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están anotados con los tipos dados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354236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execution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Coincide con </a:t>
            </a:r>
            <a:r>
              <a:rPr lang="es-ES_tradnl" dirty="0" err="1" smtClean="0"/>
              <a:t>join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que son ejecuciones de métodos</a:t>
            </a:r>
          </a:p>
          <a:p>
            <a:r>
              <a:rPr lang="es-ES_tradnl" dirty="0" err="1" smtClean="0"/>
              <a:t>this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cuya referencia del </a:t>
            </a:r>
            <a:r>
              <a:rPr lang="es-ES_tradnl" dirty="0" err="1" smtClean="0"/>
              <a:t>bean</a:t>
            </a:r>
            <a:r>
              <a:rPr lang="es-ES_tradnl" dirty="0" smtClean="0"/>
              <a:t> del proxy AOP sean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81737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objeto destino sean del tipo dado</a:t>
            </a:r>
          </a:p>
          <a:p>
            <a:r>
              <a:rPr lang="es-ES_tradnl" dirty="0" smtClean="0"/>
              <a:t>@target()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la clase del objeto ejecutado tenga una anotación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 que tengan la anotación dada (En Spring AOP es la ejecución de métodos declarados en tipos con la anotación dada)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Programación Orientada a Aspectos</a:t>
            </a:r>
          </a:p>
          <a:p>
            <a:pPr lvl="1"/>
            <a:r>
              <a:rPr lang="es-ES_tradnl" dirty="0" smtClean="0"/>
              <a:t>Técnica de programación que busca la separación de responsabilidades dentro de un sistema de software.</a:t>
            </a:r>
          </a:p>
          <a:p>
            <a:pPr lvl="2"/>
            <a:r>
              <a:rPr lang="es-ES_tradnl" dirty="0" smtClean="0"/>
              <a:t>Seguridad</a:t>
            </a:r>
          </a:p>
          <a:p>
            <a:pPr lvl="2"/>
            <a:r>
              <a:rPr lang="es-ES_tradnl" dirty="0" err="1" smtClean="0"/>
              <a:t>Transaccionalidad</a:t>
            </a:r>
            <a:endParaRPr lang="es-ES_tradnl" dirty="0" smtClean="0"/>
          </a:p>
          <a:p>
            <a:pPr lvl="2"/>
            <a:r>
              <a:rPr lang="es-ES_tradnl" dirty="0" err="1" smtClean="0"/>
              <a:t>Logs</a:t>
            </a:r>
            <a:endParaRPr lang="es-ES_tradnl" dirty="0" smtClean="0"/>
          </a:p>
          <a:p>
            <a:pPr lvl="2"/>
            <a:r>
              <a:rPr lang="es-ES_tradnl" dirty="0" smtClean="0"/>
              <a:t>Otros</a:t>
            </a:r>
          </a:p>
        </p:txBody>
      </p:sp>
    </p:spTree>
    <p:extLst>
      <p:ext uri="{BB962C8B-B14F-4D97-AF65-F5344CB8AC3E}">
        <p14:creationId xmlns:p14="http://schemas.microsoft.com/office/powerpoint/2010/main" val="32345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annotation</a:t>
            </a:r>
            <a:endParaRPr lang="es-ES_tradnl" dirty="0" smtClean="0"/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sujeto del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</a:t>
            </a:r>
            <a:r>
              <a:rPr lang="es-ES_tradnl" dirty="0" smtClean="0"/>
              <a:t> tenga la anotación dada</a:t>
            </a:r>
          </a:p>
        </p:txBody>
      </p:sp>
    </p:spTree>
    <p:extLst>
      <p:ext uri="{BB962C8B-B14F-4D97-AF65-F5344CB8AC3E}">
        <p14:creationId xmlns:p14="http://schemas.microsoft.com/office/powerpoint/2010/main" val="9080295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11.18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52" b="-48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4751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2.5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01" b="-39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95431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 smtClean="0"/>
              <a:t>Designador</a:t>
            </a:r>
            <a:r>
              <a:rPr lang="es-ES_tradnl" dirty="0" smtClean="0"/>
              <a:t> </a:t>
            </a:r>
            <a:r>
              <a:rPr lang="es-ES_tradnl" dirty="0" err="1" smtClean="0"/>
              <a:t>bean</a:t>
            </a:r>
            <a:r>
              <a:rPr lang="es-ES_tradnl" dirty="0" smtClean="0"/>
              <a:t>() de Spring</a:t>
            </a:r>
            <a:endParaRPr lang="es-ES_tradnl" dirty="0"/>
          </a:p>
        </p:txBody>
      </p:sp>
      <p:pic>
        <p:nvPicPr>
          <p:cNvPr id="6" name="Content Placeholder 5" descr="Screen shot 2011-11-17 at 2.56.14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378" b="-11137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7 at 2.56.24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796" b="-10379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937095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aop:advisor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advisor</a:t>
            </a:r>
            <a:r>
              <a:rPr lang="es-ES_tradnl" dirty="0" smtClean="0"/>
              <a:t> 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aop:after-returning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</a:t>
            </a:r>
            <a:r>
              <a:rPr lang="es-ES_tradnl" dirty="0" smtClean="0"/>
              <a:t>AOP en donde regresa todo bien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aop:after</a:t>
            </a:r>
            <a:r>
              <a:rPr lang="es-ES_tradnl" dirty="0" err="1" smtClean="0"/>
              <a:t>-throwing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en donde </a:t>
            </a:r>
            <a:r>
              <a:rPr lang="es-ES_tradnl" dirty="0" smtClean="0"/>
              <a:t>se lanza una excepción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05134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&lt;</a:t>
            </a:r>
            <a:r>
              <a:rPr lang="es-ES_tradnl" dirty="0" err="1" smtClean="0"/>
              <a:t>aop:around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</a:t>
            </a:r>
            <a:r>
              <a:rPr lang="es-ES_tradnl" dirty="0" smtClean="0"/>
              <a:t>del tipo </a:t>
            </a:r>
            <a:r>
              <a:rPr lang="es-ES_tradnl" dirty="0" err="1" smtClean="0"/>
              <a:t>around</a:t>
            </a:r>
            <a:endParaRPr lang="es-ES_tradnl" dirty="0" smtClean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/>
              <a:t>de </a:t>
            </a:r>
            <a:r>
              <a:rPr lang="es-ES_tradnl" dirty="0" smtClean="0"/>
              <a:t>AOP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aop:aspectj-autoproxy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Habilita aspectos de @</a:t>
            </a:r>
            <a:r>
              <a:rPr lang="es-ES_tradnl" dirty="0" err="1" smtClean="0"/>
              <a:t>AspectJ</a:t>
            </a:r>
            <a:r>
              <a:rPr lang="es-ES_tradnl" dirty="0" smtClean="0"/>
              <a:t> manejados por anotaciones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aop:before</a:t>
            </a:r>
            <a:r>
              <a:rPr lang="es-ES_tradnl" dirty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del tipo </a:t>
            </a:r>
            <a:r>
              <a:rPr lang="es-ES_tradnl" i="1" dirty="0" err="1" smtClean="0"/>
              <a:t>before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934507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aop:config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El elemento de más alto nivel de AOP. La mayoría de los elementos &lt;</a:t>
            </a:r>
            <a:r>
              <a:rPr lang="es-ES_tradnl" dirty="0" err="1" smtClean="0"/>
              <a:t>aop</a:t>
            </a:r>
            <a:r>
              <a:rPr lang="es-ES_tradnl" dirty="0" smtClean="0"/>
              <a:t>:*&gt; deben estar contenidos dentro de este elemento.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aop:declare-parents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Le agrega interfaces a los componentes aconsejados que son implementadas transparentemente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aop:pointcut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pointcut</a:t>
            </a:r>
            <a:r>
              <a:rPr lang="es-ES_tradnl" dirty="0" smtClean="0"/>
              <a:t> de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455803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Clase que ofrece el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pic>
        <p:nvPicPr>
          <p:cNvPr id="4" name="Content Placeholder 3" descr="Screen shot 2011-11-17 at 3.12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3" b="-4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2627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del </a:t>
            </a:r>
            <a:r>
              <a:rPr lang="es-ES_tradnl" dirty="0" err="1" smtClean="0"/>
              <a:t>bean</a:t>
            </a:r>
            <a:endParaRPr lang="es-ES_tradnl" dirty="0"/>
          </a:p>
        </p:txBody>
      </p:sp>
      <p:pic>
        <p:nvPicPr>
          <p:cNvPr id="4" name="Content Placeholder 3" descr="Screen shot 2011-11-17 at 3.12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433" b="-2794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27831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Configuración con XML</a:t>
            </a:r>
            <a:endParaRPr lang="es-ES_tradnl" dirty="0"/>
          </a:p>
        </p:txBody>
      </p:sp>
      <p:pic>
        <p:nvPicPr>
          <p:cNvPr id="4" name="Content Placeholder 3" descr="Screen shot 2011-11-17 at 3.14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1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225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Problemas que resuelve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Tener implementaciones duplicadas de este código por todo nuestro sistema</a:t>
            </a:r>
          </a:p>
          <a:p>
            <a:r>
              <a:rPr lang="es-ES_tradnl" dirty="0" smtClean="0"/>
              <a:t>El código se llena de funcionalidad que no tiene que ver con su lógica de negocio principal.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3912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Ejecución</a:t>
            </a:r>
            <a:endParaRPr lang="es-ES_tradnl" dirty="0"/>
          </a:p>
        </p:txBody>
      </p:sp>
      <p:pic>
        <p:nvPicPr>
          <p:cNvPr id="4" name="Content Placeholder 3" descr="Screen shot 2011-11-17 at 4.29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b="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Optimizando </a:t>
            </a:r>
            <a:r>
              <a:rPr lang="es-ES_tradnl" dirty="0" err="1" smtClean="0"/>
              <a:t>pointcut</a:t>
            </a:r>
            <a:endParaRPr lang="es-ES_tradnl" dirty="0"/>
          </a:p>
        </p:txBody>
      </p:sp>
      <p:pic>
        <p:nvPicPr>
          <p:cNvPr id="4" name="Content Placeholder 3" descr="Screen shot 2011-11-17 at 4.31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Implementando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4.33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86" b="-12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5.26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27" b="-38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33.23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65" r="-22765"/>
          <a:stretch>
            <a:fillRect/>
          </a:stretch>
        </p:blipFill>
        <p:spPr>
          <a:xfrm>
            <a:off x="688257" y="2313432"/>
            <a:ext cx="7022592" cy="995748"/>
          </a:xfrm>
        </p:spPr>
      </p:pic>
      <p:pic>
        <p:nvPicPr>
          <p:cNvPr id="7" name="Content Placeholder 6" descr="Screen shot 2011-11-17 at 5.33.45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47" r="-13247"/>
          <a:stretch>
            <a:fillRect/>
          </a:stretch>
        </p:blipFill>
        <p:spPr>
          <a:xfrm>
            <a:off x="1042988" y="3309180"/>
            <a:ext cx="7021512" cy="2497895"/>
          </a:xfrm>
        </p:spPr>
      </p:pic>
    </p:spTree>
    <p:extLst>
      <p:ext uri="{BB962C8B-B14F-4D97-AF65-F5344CB8AC3E}">
        <p14:creationId xmlns:p14="http://schemas.microsoft.com/office/powerpoint/2010/main" val="31738940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5" name="Content Placeholder 4" descr="Screen shot 2011-11-17 at 5.33.58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5" r="-805"/>
          <a:stretch>
            <a:fillRect/>
          </a:stretch>
        </p:blipFill>
        <p:spPr>
          <a:xfrm>
            <a:off x="1701883" y="2313432"/>
            <a:ext cx="7022592" cy="1142280"/>
          </a:xfrm>
        </p:spPr>
      </p:pic>
      <p:pic>
        <p:nvPicPr>
          <p:cNvPr id="6" name="Content Placeholder 5" descr="Screen shot 2011-11-17 at 5.34.13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6" r="-14586"/>
          <a:stretch>
            <a:fillRect/>
          </a:stretch>
        </p:blipFill>
        <p:spPr>
          <a:xfrm>
            <a:off x="1042416" y="3455713"/>
            <a:ext cx="7022592" cy="2350726"/>
          </a:xfrm>
        </p:spPr>
      </p:pic>
    </p:spTree>
    <p:extLst>
      <p:ext uri="{BB962C8B-B14F-4D97-AF65-F5344CB8AC3E}">
        <p14:creationId xmlns:p14="http://schemas.microsoft.com/office/powerpoint/2010/main" val="266260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41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73" b="-18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28489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6" name="Content Placeholder 5" descr="Screen shot 2011-11-18 at 6.24.1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27" b="-41527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8 at 6.24.2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1" b="-11351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3644832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5" name="Content Placeholder 4" descr="Screen shot 2011-11-18 at 6.27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442" b="-34442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18 at 6.28.0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763" b="-150763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2683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anotaci</a:t>
            </a:r>
            <a:r>
              <a:rPr lang="es-ES_tradnl" dirty="0" smtClean="0"/>
              <a:t>ones</a:t>
            </a:r>
            <a:endParaRPr lang="es-ES_tradnl" dirty="0"/>
          </a:p>
        </p:txBody>
      </p:sp>
      <p:pic>
        <p:nvPicPr>
          <p:cNvPr id="6" name="Content Placeholder 5" descr="Screen shot 2011-11-18 at 6.31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1" r="-15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88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 del problema</a:t>
            </a:r>
            <a:endParaRPr lang="es-ES_tradnl" dirty="0"/>
          </a:p>
        </p:txBody>
      </p:sp>
      <p:pic>
        <p:nvPicPr>
          <p:cNvPr id="4" name="Content Placeholder 3" descr="Screen shot 2011-11-16 at 11.15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r="3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599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AOP con anotaciones (cont.)</a:t>
            </a:r>
            <a:endParaRPr lang="es-ES_tradnl" dirty="0"/>
          </a:p>
        </p:txBody>
      </p:sp>
      <p:pic>
        <p:nvPicPr>
          <p:cNvPr id="7" name="Content Placeholder 6" descr="Screen shot 2011-11-18 at 6.3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520" b="-350520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8" name="Content Placeholder 7" descr="Screen shot 2011-11-18 at 6.37.2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5" b="-14065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1762795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around</a:t>
            </a:r>
            <a:r>
              <a:rPr lang="es-ES_tradnl" i="1" dirty="0" smtClean="0"/>
              <a:t> </a:t>
            </a:r>
            <a:r>
              <a:rPr lang="es-ES_tradnl" dirty="0" smtClean="0"/>
              <a:t>con anotaciones</a:t>
            </a:r>
            <a:endParaRPr lang="es-ES_tradnl" i="1" dirty="0"/>
          </a:p>
        </p:txBody>
      </p:sp>
      <p:pic>
        <p:nvPicPr>
          <p:cNvPr id="7" name="Content Placeholder 6" descr="Screen shot 2011-11-18 at 6.39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4" b="-5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598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Pasando argumentos con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anotado</a:t>
            </a:r>
            <a:endParaRPr lang="es-ES_tradnl" dirty="0"/>
          </a:p>
        </p:txBody>
      </p:sp>
      <p:pic>
        <p:nvPicPr>
          <p:cNvPr id="4" name="Content Placeholder 3" descr="Screen shot 2011-11-18 at 11.25.5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82" b="-9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89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Agregar funcionalidad utilizando anotaciones</a:t>
            </a:r>
            <a:endParaRPr lang="es-ES_tradnl" dirty="0"/>
          </a:p>
        </p:txBody>
      </p:sp>
      <p:pic>
        <p:nvPicPr>
          <p:cNvPr id="4" name="Content Placeholder 3" descr="Screen shot 2011-11-18 at 11.28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63" b="-27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8647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Trabajar con </a:t>
            </a:r>
            <a:r>
              <a:rPr lang="es-ES_tradnl" dirty="0" smtClean="0"/>
              <a:t>la aplicaci</a:t>
            </a:r>
            <a:r>
              <a:rPr lang="es-ES_tradnl" dirty="0" smtClean="0"/>
              <a:t>ón </a:t>
            </a:r>
            <a:r>
              <a:rPr lang="es-ES_tradnl" dirty="0" smtClean="0"/>
              <a:t>Lote </a:t>
            </a:r>
            <a:r>
              <a:rPr lang="es-ES_tradnl" dirty="0" smtClean="0"/>
              <a:t>y añadir un aspecto que imprima en consola el siguiente mensaje con aspectos</a:t>
            </a:r>
          </a:p>
          <a:p>
            <a:pPr lvl="1"/>
            <a:r>
              <a:rPr lang="es-ES_tradnl" dirty="0" smtClean="0"/>
              <a:t>“Se esta comprando [nombre auto] a las [fecha]”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796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Básicos de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6" name="Content Placeholder 5" descr="Screen shot 2011-11-18 at 11.3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r="2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57571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4" name="Content Placeholder 3" descr="Screen shot 2011-11-18 at 11.44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4" r="-1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81864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Todas las excepciones de acceso a datos de Spring heredan de </a:t>
            </a:r>
            <a:r>
              <a:rPr lang="es-ES_tradnl" b="1" dirty="0" err="1" smtClean="0"/>
              <a:t>DataAccessException</a:t>
            </a:r>
            <a:endParaRPr lang="es-ES_tradnl" b="1" dirty="0" smtClean="0"/>
          </a:p>
          <a:p>
            <a:r>
              <a:rPr lang="es-ES_tradnl" dirty="0" err="1" smtClean="0"/>
              <a:t>DataAccessException</a:t>
            </a:r>
            <a:r>
              <a:rPr lang="es-ES_tradnl" dirty="0" smtClean="0"/>
              <a:t> es un tipo de excepci</a:t>
            </a:r>
            <a:r>
              <a:rPr lang="es-ES_tradnl" dirty="0" smtClean="0"/>
              <a:t>ón </a:t>
            </a:r>
            <a:r>
              <a:rPr lang="es-ES_tradnl" i="1" dirty="0" err="1" smtClean="0"/>
              <a:t>unchecked</a:t>
            </a:r>
            <a:endParaRPr lang="es-ES_tradnl" dirty="0" smtClean="0"/>
          </a:p>
          <a:p>
            <a:r>
              <a:rPr lang="es-ES_tradnl" dirty="0" smtClean="0"/>
              <a:t>Pero, para aprovechar estas excepciones, hay que utilizar una de las plantillas de acceso a datos de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2737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Templates</a:t>
            </a:r>
            <a:r>
              <a:rPr lang="es-ES_tradnl" i="1" dirty="0" smtClean="0"/>
              <a:t> </a:t>
            </a:r>
            <a:r>
              <a:rPr lang="es-ES_tradnl" dirty="0" smtClean="0"/>
              <a:t> y </a:t>
            </a:r>
            <a:r>
              <a:rPr lang="es-ES_tradnl" i="1" dirty="0" err="1" smtClean="0"/>
              <a:t>Callbacks</a:t>
            </a:r>
            <a:endParaRPr lang="es-ES_tradnl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Las plantillas (</a:t>
            </a:r>
            <a:r>
              <a:rPr lang="es-ES_tradnl" dirty="0" err="1" smtClean="0"/>
              <a:t>templates</a:t>
            </a:r>
            <a:r>
              <a:rPr lang="es-ES_tradnl" dirty="0" smtClean="0"/>
              <a:t>) manejan la parte fija del proceso</a:t>
            </a:r>
          </a:p>
          <a:p>
            <a:r>
              <a:rPr lang="es-ES_tradnl" dirty="0" smtClean="0"/>
              <a:t>Las llamadas (</a:t>
            </a:r>
            <a:r>
              <a:rPr lang="es-ES_tradnl" dirty="0" err="1" smtClean="0"/>
              <a:t>callbacks</a:t>
            </a:r>
            <a:r>
              <a:rPr lang="es-ES_tradnl" dirty="0" smtClean="0"/>
              <a:t>) manejan lo </a:t>
            </a:r>
            <a:r>
              <a:rPr lang="es-ES_tradnl" dirty="0" err="1" smtClean="0"/>
              <a:t>customizable</a:t>
            </a:r>
            <a:endParaRPr lang="es-ES_tradnl" dirty="0"/>
          </a:p>
        </p:txBody>
      </p:sp>
      <p:pic>
        <p:nvPicPr>
          <p:cNvPr id="6" name="Content Placeholder 5" descr="Screen shot 2011-11-18 at 11.58.25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20" b="-50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1925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 resuelto con AOP</a:t>
            </a:r>
            <a:endParaRPr lang="es-ES_tradnl" dirty="0"/>
          </a:p>
        </p:txBody>
      </p:sp>
      <p:pic>
        <p:nvPicPr>
          <p:cNvPr id="4" name="Content Placeholder 3" descr="Screen shot 2011-11-16 at 11.17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85" r="-12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78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jca.cci.core.CciTemplate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a JCA CCI</a:t>
            </a:r>
          </a:p>
          <a:p>
            <a:r>
              <a:rPr lang="es-ES_tradnl" dirty="0" err="1" smtClean="0"/>
              <a:t>jdbc.core.JdbcTemplate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</a:t>
            </a:r>
          </a:p>
          <a:p>
            <a:r>
              <a:rPr lang="es-ES_tradnl" dirty="0" err="1" smtClean="0"/>
              <a:t>jdbc.core.namedparam</a:t>
            </a:r>
            <a:r>
              <a:rPr lang="es-ES_tradnl" dirty="0" smtClean="0"/>
              <a:t>.</a:t>
            </a:r>
          </a:p>
          <a:p>
            <a:pPr marL="68580" indent="0">
              <a:buNone/>
            </a:pPr>
            <a:r>
              <a:rPr lang="es-ES_tradnl" dirty="0" err="1" smtClean="0"/>
              <a:t>NamedParameterJdbcTemplate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con soporte para par</a:t>
            </a:r>
            <a:r>
              <a:rPr lang="es-ES_tradnl" dirty="0" smtClean="0"/>
              <a:t>ámetros con nombres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77863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jdbc.core.simple.SimpleJdbcTemplate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simplificadas utilizando Java 5</a:t>
            </a:r>
          </a:p>
          <a:p>
            <a:r>
              <a:rPr lang="es-ES_tradnl" dirty="0" err="1" smtClean="0"/>
              <a:t>orm.hibernate.HibernateTemplate</a:t>
            </a:r>
            <a:endParaRPr lang="es-ES_tradnl" dirty="0" smtClean="0"/>
          </a:p>
          <a:p>
            <a:pPr lvl="1"/>
            <a:r>
              <a:rPr lang="es-ES_tradnl" dirty="0" smtClean="0"/>
              <a:t>Sesiones Hibernate 2.x</a:t>
            </a:r>
          </a:p>
          <a:p>
            <a:r>
              <a:rPr lang="es-ES_tradnl" dirty="0"/>
              <a:t>orm.hibernate3.</a:t>
            </a:r>
            <a:r>
              <a:rPr lang="es-ES_tradnl" dirty="0" smtClean="0"/>
              <a:t>HibernateTemplate</a:t>
            </a:r>
          </a:p>
          <a:p>
            <a:pPr lvl="1"/>
            <a:r>
              <a:rPr lang="es-ES_tradnl" dirty="0" smtClean="0"/>
              <a:t>Sesiones Hibernate 3.x</a:t>
            </a:r>
          </a:p>
        </p:txBody>
      </p:sp>
    </p:spTree>
    <p:extLst>
      <p:ext uri="{BB962C8B-B14F-4D97-AF65-F5344CB8AC3E}">
        <p14:creationId xmlns:p14="http://schemas.microsoft.com/office/powerpoint/2010/main" val="26745769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orm.ibatis.SqlMapClientTemplate</a:t>
            </a:r>
            <a:endParaRPr lang="es-ES_tradnl" dirty="0" smtClean="0"/>
          </a:p>
          <a:p>
            <a:pPr lvl="1"/>
            <a:r>
              <a:rPr lang="es-ES_tradnl" dirty="0" smtClean="0"/>
              <a:t>Clientes </a:t>
            </a:r>
            <a:r>
              <a:rPr lang="es-ES_tradnl" dirty="0" err="1" smtClean="0"/>
              <a:t>iBATIS</a:t>
            </a:r>
            <a:endParaRPr lang="es-ES_tradnl" dirty="0" smtClean="0"/>
          </a:p>
          <a:p>
            <a:r>
              <a:rPr lang="es-ES_tradnl" dirty="0" err="1" smtClean="0"/>
              <a:t>orm.jdo.JdoTemplate</a:t>
            </a:r>
            <a:endParaRPr lang="es-ES_tradnl" dirty="0" smtClean="0"/>
          </a:p>
          <a:p>
            <a:pPr lvl="1"/>
            <a:r>
              <a:rPr lang="es-ES_tradnl" dirty="0" err="1" smtClean="0"/>
              <a:t>Implementacion</a:t>
            </a:r>
            <a:r>
              <a:rPr lang="es-ES_tradnl" dirty="0" smtClean="0"/>
              <a:t> de Java Data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err="1" smtClean="0"/>
              <a:t>orm.jpa.JpaTemplate</a:t>
            </a:r>
            <a:endParaRPr lang="es-ES_tradnl" dirty="0" smtClean="0"/>
          </a:p>
          <a:p>
            <a:pPr lvl="1"/>
            <a:r>
              <a:rPr lang="es-ES_tradnl" dirty="0" smtClean="0"/>
              <a:t>Administradores de entidades del Java </a:t>
            </a:r>
            <a:r>
              <a:rPr lang="es-ES_tradnl" dirty="0" err="1" smtClean="0"/>
              <a:t>Persistence</a:t>
            </a:r>
            <a:r>
              <a:rPr lang="es-ES_tradnl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644424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pic>
        <p:nvPicPr>
          <p:cNvPr id="4" name="Content Placeholder 3" descr="Screen shot 2011-11-18 at 12.13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98" b="-27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8621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CciDaoSupport</a:t>
            </a:r>
            <a:endParaRPr lang="es-ES_tradnl" dirty="0" smtClean="0"/>
          </a:p>
          <a:p>
            <a:r>
              <a:rPr lang="es-ES_tradnl" dirty="0" err="1" smtClean="0"/>
              <a:t>JdbcDaoSupport</a:t>
            </a:r>
            <a:endParaRPr lang="es-ES_tradnl" dirty="0" smtClean="0"/>
          </a:p>
          <a:p>
            <a:r>
              <a:rPr lang="es-ES_tradnl" dirty="0" err="1" smtClean="0"/>
              <a:t>NamedParameterJdbcDaoSupport</a:t>
            </a:r>
            <a:endParaRPr lang="es-ES_tradnl" dirty="0" smtClean="0"/>
          </a:p>
          <a:p>
            <a:r>
              <a:rPr lang="es-ES_tradnl" dirty="0" err="1" smtClean="0"/>
              <a:t>SimpleJdbcDaoSupport</a:t>
            </a:r>
            <a:endParaRPr lang="es-ES_tradnl" dirty="0" smtClean="0"/>
          </a:p>
          <a:p>
            <a:r>
              <a:rPr lang="es-ES_tradnl" dirty="0" err="1" smtClean="0"/>
              <a:t>HibernateDaoSupport</a:t>
            </a:r>
            <a:r>
              <a:rPr lang="es-ES_tradnl" dirty="0" smtClean="0"/>
              <a:t> (Existe una versi</a:t>
            </a:r>
            <a:r>
              <a:rPr lang="es-ES_tradnl" dirty="0" smtClean="0"/>
              <a:t>ón para Hibernate 2.x y otra para 3.x)</a:t>
            </a:r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84087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SqlMapClientDaoSupport</a:t>
            </a:r>
            <a:endParaRPr lang="es-ES_tradnl" dirty="0" smtClean="0"/>
          </a:p>
          <a:p>
            <a:r>
              <a:rPr lang="es-ES_tradnl" dirty="0" err="1" smtClean="0"/>
              <a:t>JdoDaoSupport</a:t>
            </a:r>
            <a:endParaRPr lang="es-ES_tradnl" dirty="0" smtClean="0"/>
          </a:p>
          <a:p>
            <a:r>
              <a:rPr lang="es-ES_tradnl" dirty="0" err="1"/>
              <a:t>JpaDaoSupport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3914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mediante JNDI</a:t>
            </a:r>
            <a:endParaRPr lang="es-ES_tradnl" dirty="0"/>
          </a:p>
        </p:txBody>
      </p:sp>
      <p:pic>
        <p:nvPicPr>
          <p:cNvPr id="4" name="Content Placeholder 3" descr="Screen shot 2011-11-18 at 12.25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38" b="-79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75818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 DBCP</a:t>
            </a:r>
            <a:endParaRPr lang="es-ES_tradnl" dirty="0"/>
          </a:p>
        </p:txBody>
      </p:sp>
      <p:pic>
        <p:nvPicPr>
          <p:cNvPr id="4" name="Content Placeholder 3" descr="Screen shot 2011-11-18 at 12.28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4" b="-426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66516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del </a:t>
            </a:r>
            <a:r>
              <a:rPr lang="es-ES_tradnl" dirty="0" err="1"/>
              <a:t>DriverManagerDataSource</a:t>
            </a:r>
            <a:endParaRPr lang="es-ES_tradnl" dirty="0"/>
          </a:p>
        </p:txBody>
      </p:sp>
      <p:pic>
        <p:nvPicPr>
          <p:cNvPr id="4" name="Content Placeholder 3" descr="Screen shot 2011-11-18 at 12.30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022" b="-43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98711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</a:t>
            </a:r>
            <a:r>
              <a:rPr lang="es-ES_tradnl" dirty="0" smtClean="0"/>
              <a:t>ón de SQL</a:t>
            </a:r>
            <a:endParaRPr lang="es-ES_tradnl" dirty="0"/>
          </a:p>
        </p:txBody>
      </p:sp>
      <p:pic>
        <p:nvPicPr>
          <p:cNvPr id="4" name="Content Placeholder 3" descr="Screen shot 2011-11-20 at 5.45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93" b="-31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650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6 at 11.2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98" b="-40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2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4" name="Content Placeholder 3" descr="Screen shot 2011-11-20 at 5.47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 b="3674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4341977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Actualizar Datos</a:t>
            </a:r>
            <a:endParaRPr lang="es-ES_tradnl" dirty="0"/>
          </a:p>
        </p:txBody>
      </p:sp>
      <p:pic>
        <p:nvPicPr>
          <p:cNvPr id="4" name="Content Placeholder 3" descr="Screen shot 2011-11-20 at 5.50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b="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844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2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74" r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452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4" name="Content Placeholder 3" descr="Screen shot 2011-11-20 at 5.57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09" b="-18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0269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5" name="Content Placeholder 4" descr="Screen shot 2011-11-20 at 5.57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4" b="-9704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5.57.5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28" b="-63628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7397088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7" name="Content Placeholder 6" descr="Screen shot 2011-11-20 at 5.5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42" b="-47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2312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9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5" b="-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00926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Uso de par</a:t>
            </a:r>
            <a:r>
              <a:rPr lang="es-ES_tradnl" dirty="0" smtClean="0"/>
              <a:t>á</a:t>
            </a:r>
            <a:r>
              <a:rPr lang="es-ES_tradnl" dirty="0" smtClean="0"/>
              <a:t>metros con nombre</a:t>
            </a:r>
            <a:endParaRPr lang="es-ES_tradnl" dirty="0"/>
          </a:p>
        </p:txBody>
      </p:sp>
      <p:pic>
        <p:nvPicPr>
          <p:cNvPr id="8" name="Content Placeholder 7" descr="Screen shot 2011-11-20 at 5.59.4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13" b="-59013"/>
          <a:stretch>
            <a:fillRect/>
          </a:stretch>
        </p:blipFill>
        <p:spPr>
          <a:xfrm>
            <a:off x="1042416" y="2313433"/>
            <a:ext cx="7025818" cy="1447554"/>
          </a:xfrm>
        </p:spPr>
      </p:pic>
      <p:pic>
        <p:nvPicPr>
          <p:cNvPr id="9" name="Content Placeholder 8" descr="Screen shot 2011-11-20 at 6.00.0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85" b="-9985"/>
          <a:stretch>
            <a:fillRect/>
          </a:stretch>
        </p:blipFill>
        <p:spPr>
          <a:xfrm>
            <a:off x="1042416" y="3760987"/>
            <a:ext cx="7022592" cy="2045452"/>
          </a:xfrm>
        </p:spPr>
      </p:pic>
    </p:spTree>
    <p:extLst>
      <p:ext uri="{BB962C8B-B14F-4D97-AF65-F5344CB8AC3E}">
        <p14:creationId xmlns:p14="http://schemas.microsoft.com/office/powerpoint/2010/main" val="38293152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53" b="-18953"/>
          <a:stretch>
            <a:fillRect/>
          </a:stretch>
        </p:blipFill>
        <p:spPr>
          <a:xfrm>
            <a:off x="1042988" y="2312988"/>
            <a:ext cx="7021512" cy="1314450"/>
          </a:xfrm>
        </p:spPr>
      </p:pic>
      <p:pic>
        <p:nvPicPr>
          <p:cNvPr id="6" name="Content Placeholder 5" descr="Screen shot 2011-11-20 at 6.09.4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5" b="-6575"/>
          <a:stretch>
            <a:fillRect/>
          </a:stretch>
        </p:blipFill>
        <p:spPr>
          <a:xfrm>
            <a:off x="1043490" y="3626665"/>
            <a:ext cx="7021518" cy="2179774"/>
          </a:xfrm>
        </p:spPr>
      </p:pic>
    </p:spTree>
    <p:extLst>
      <p:ext uri="{BB962C8B-B14F-4D97-AF65-F5344CB8AC3E}">
        <p14:creationId xmlns:p14="http://schemas.microsoft.com/office/powerpoint/2010/main" val="12403938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26" b="-53026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6.10.0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76" b="-4737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409496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¿Solución?</a:t>
            </a:r>
            <a:endParaRPr lang="es-ES_tradnl" dirty="0"/>
          </a:p>
        </p:txBody>
      </p:sp>
      <p:pic>
        <p:nvPicPr>
          <p:cNvPr id="4" name="Content Placeholder 3" descr="Screen shot 2011-11-16 at 11.29.4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37" b="-1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94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02778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una plantilla de acceso a Datos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57947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Conforme tu aplicaci</a:t>
            </a:r>
            <a:r>
              <a:rPr lang="es-ES_tradnl" dirty="0" smtClean="0"/>
              <a:t>ón, tu modelo de datos va creciendo y haciéndose más complicado. Se requieren de más cosas de mi conexión a BD. Requiero:</a:t>
            </a:r>
          </a:p>
          <a:p>
            <a:pPr lvl="1"/>
            <a:r>
              <a:rPr lang="es-ES_tradnl" b="1" i="1" dirty="0" err="1" smtClean="0"/>
              <a:t>Lazy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loading</a:t>
            </a:r>
            <a:r>
              <a:rPr lang="es-ES_tradnl" dirty="0" smtClean="0"/>
              <a:t>: Cuando necesito listas de datos, no requiero los hijos relacionados con cada objeto de la lista, sólo requiero su nombre.</a:t>
            </a:r>
          </a:p>
          <a:p>
            <a:pPr lvl="1"/>
            <a:r>
              <a:rPr lang="es-ES_tradnl" b="1" i="1" dirty="0" err="1" smtClean="0"/>
              <a:t>Eager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fetching</a:t>
            </a:r>
            <a:r>
              <a:rPr lang="es-ES_tradnl" dirty="0" smtClean="0"/>
              <a:t>: Lo opuesto de </a:t>
            </a:r>
            <a:r>
              <a:rPr lang="es-ES_tradnl" i="1" dirty="0" err="1" smtClean="0"/>
              <a:t>lazy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loading</a:t>
            </a:r>
            <a:r>
              <a:rPr lang="es-ES_tradnl" dirty="0" smtClean="0"/>
              <a:t>. Cuando pido un objeto lo quiero con todas sus relaciones inicializadas.</a:t>
            </a:r>
          </a:p>
          <a:p>
            <a:pPr lvl="1"/>
            <a:r>
              <a:rPr lang="es-ES_tradnl" b="1" i="1" dirty="0" err="1" smtClean="0"/>
              <a:t>Cascading</a:t>
            </a:r>
            <a:r>
              <a:rPr lang="es-ES_tradnl" dirty="0" smtClean="0"/>
              <a:t>: Algunas veces cuando actualizo una tabla, varias deben actualizarse.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36729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Soporte integral de las transacciones declarativas de Spring</a:t>
            </a:r>
          </a:p>
          <a:p>
            <a:r>
              <a:rPr lang="es-ES_tradnl" dirty="0" smtClean="0"/>
              <a:t>Manejo de excepciones transparente</a:t>
            </a:r>
          </a:p>
          <a:p>
            <a:r>
              <a:rPr lang="es-ES_tradnl" dirty="0" smtClean="0"/>
              <a:t>Plantillas ligeras y </a:t>
            </a:r>
            <a:r>
              <a:rPr lang="es-ES_tradnl" i="1" dirty="0" err="1" smtClean="0"/>
              <a:t>thread-safe</a:t>
            </a:r>
            <a:endParaRPr lang="es-ES_tradnl" dirty="0" smtClean="0"/>
          </a:p>
          <a:p>
            <a:r>
              <a:rPr lang="es-ES_tradnl" dirty="0" smtClean="0"/>
              <a:t>Clases de soporte para el acceso a datos</a:t>
            </a:r>
          </a:p>
          <a:p>
            <a:r>
              <a:rPr lang="es-ES_tradnl" dirty="0" smtClean="0"/>
              <a:t>Administraci</a:t>
            </a:r>
            <a:r>
              <a:rPr lang="es-ES_tradnl" dirty="0" smtClean="0"/>
              <a:t>ón de recursos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90447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0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326" b="-73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6168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3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019" b="-103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03631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5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83" r="-3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59569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8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753" b="-292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9589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31949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Hibernate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76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AOP</a:t>
            </a:r>
            <a:endParaRPr lang="es-ES_tradnl" dirty="0"/>
          </a:p>
        </p:txBody>
      </p:sp>
      <p:pic>
        <p:nvPicPr>
          <p:cNvPr id="5" name="Content Placeholder 4" descr="Screen shot 2011-11-16 at 11.38.4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93" b="-3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3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aplicaci</a:t>
            </a:r>
            <a:r>
              <a:rPr lang="es-ES_tradnl" dirty="0" smtClean="0"/>
              <a:t>ones JPA funcionan en base a un </a:t>
            </a:r>
            <a:r>
              <a:rPr lang="es-ES_tradnl" dirty="0" err="1" smtClean="0"/>
              <a:t>EntityManager</a:t>
            </a:r>
            <a:r>
              <a:rPr lang="es-ES_tradnl" dirty="0" smtClean="0"/>
              <a:t>, y este es producido por un </a:t>
            </a:r>
            <a:r>
              <a:rPr lang="es-ES_tradnl" dirty="0" err="1" smtClean="0"/>
              <a:t>EntityManagerFactory</a:t>
            </a:r>
            <a:r>
              <a:rPr lang="es-ES_tradnl" dirty="0" smtClean="0"/>
              <a:t>, el cual tiene dos formas de ser producido:</a:t>
            </a:r>
          </a:p>
          <a:p>
            <a:pPr lvl="1"/>
            <a:r>
              <a:rPr lang="es-ES_tradnl" dirty="0" smtClean="0"/>
              <a:t>Aplicaci</a:t>
            </a:r>
            <a:r>
              <a:rPr lang="es-ES_tradnl" dirty="0" smtClean="0"/>
              <a:t>ón</a:t>
            </a:r>
          </a:p>
          <a:p>
            <a:pPr lvl="1"/>
            <a:r>
              <a:rPr lang="es-ES_tradnl" dirty="0" smtClean="0"/>
              <a:t>Contenedor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84054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Aplicaci</a:t>
            </a:r>
            <a:r>
              <a:rPr lang="es-ES_tradnl" dirty="0" smtClean="0"/>
              <a:t>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configuraci</a:t>
            </a:r>
            <a:r>
              <a:rPr lang="es-ES_tradnl" dirty="0" smtClean="0"/>
              <a:t>ón de JPA se realiza en un archivo con el nombre de </a:t>
            </a:r>
            <a:r>
              <a:rPr lang="es-ES_tradnl" dirty="0" err="1" smtClean="0"/>
              <a:t>persistence.xml</a:t>
            </a:r>
            <a:endParaRPr lang="es-ES_tradnl" dirty="0"/>
          </a:p>
          <a:p>
            <a:r>
              <a:rPr lang="es-ES_tradnl" dirty="0" smtClean="0"/>
              <a:t>Este archivo debe residir dentro de la carpeta META-INF (accesible desde el </a:t>
            </a:r>
            <a:r>
              <a:rPr lang="es-ES_tradnl" dirty="0" err="1" smtClean="0"/>
              <a:t>classpath</a:t>
            </a:r>
            <a:r>
              <a:rPr lang="es-ES_tradnl" dirty="0" smtClean="0"/>
              <a:t> de la aplicación)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232921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contenedor</a:t>
            </a:r>
            <a:endParaRPr lang="es-ES_tradnl" dirty="0"/>
          </a:p>
        </p:txBody>
      </p:sp>
      <p:pic>
        <p:nvPicPr>
          <p:cNvPr id="6" name="Content Placeholder 5" descr="Screen shot 2011-11-20 at 7.1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18" b="-14218"/>
          <a:stretch>
            <a:fillRect/>
          </a:stretch>
        </p:blipFill>
        <p:spPr>
          <a:xfrm>
            <a:off x="1042416" y="2313432"/>
            <a:ext cx="7025818" cy="1386499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3490" y="3699931"/>
            <a:ext cx="7021518" cy="2106508"/>
          </a:xfrm>
        </p:spPr>
        <p:txBody>
          <a:bodyPr/>
          <a:lstStyle/>
          <a:p>
            <a:r>
              <a:rPr lang="es-ES_tradnl" dirty="0" err="1" smtClean="0"/>
              <a:t>EclipseLinkJpaVendorAdapter</a:t>
            </a:r>
            <a:endParaRPr lang="es-ES_tradnl" dirty="0" smtClean="0"/>
          </a:p>
          <a:p>
            <a:r>
              <a:rPr lang="es-ES_tradnl" dirty="0" err="1" smtClean="0"/>
              <a:t>HibernateJpaVendorAdapter</a:t>
            </a:r>
            <a:endParaRPr lang="es-ES_tradnl" dirty="0" smtClean="0"/>
          </a:p>
          <a:p>
            <a:r>
              <a:rPr lang="es-ES_tradnl" dirty="0" err="1" smtClean="0"/>
              <a:t>OpenJpaVendorAdapter</a:t>
            </a:r>
            <a:endParaRPr lang="es-ES_tradnl" dirty="0" smtClean="0"/>
          </a:p>
          <a:p>
            <a:r>
              <a:rPr lang="es-ES_tradnl" dirty="0" err="1"/>
              <a:t>TopLinkJpaVendorAdapter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70131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7" name="Content Placeholder 6" descr="Screen shot 2011-11-20 at 7.1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59" b="-62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42357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3" name="Content Placeholder 2" descr="Screen shot 2011-11-21 at 7.14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983" b="-11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6958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&lt;</a:t>
            </a:r>
            <a:r>
              <a:rPr lang="es-ES_tradnl" dirty="0" err="1"/>
              <a:t>jee:jndi-lookup</a:t>
            </a:r>
            <a:r>
              <a:rPr lang="es-ES_tradnl" dirty="0"/>
              <a:t> id="</a:t>
            </a:r>
            <a:r>
              <a:rPr lang="es-ES_tradnl" dirty="0" err="1"/>
              <a:t>emf</a:t>
            </a:r>
            <a:r>
              <a:rPr lang="es-ES_tradnl" dirty="0"/>
              <a:t>" </a:t>
            </a:r>
            <a:r>
              <a:rPr lang="es-ES_tradnl" dirty="0" err="1"/>
              <a:t>jndi-name</a:t>
            </a:r>
            <a:r>
              <a:rPr lang="es-ES_tradnl" dirty="0"/>
              <a:t>="</a:t>
            </a:r>
            <a:r>
              <a:rPr lang="es-ES_tradnl" dirty="0" err="1"/>
              <a:t>persistence</a:t>
            </a:r>
            <a:r>
              <a:rPr lang="es-ES_tradnl" dirty="0"/>
              <a:t>/</a:t>
            </a:r>
            <a:r>
              <a:rPr lang="es-ES_tradnl" dirty="0" err="1"/>
              <a:t>spitterPU</a:t>
            </a:r>
            <a:r>
              <a:rPr lang="es-ES_tradnl" dirty="0"/>
              <a:t>" /&gt;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61521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12276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JPA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3540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Administrando Transacciones</a:t>
            </a:r>
            <a:endParaRPr lang="es-ES_tradnl" dirty="0"/>
          </a:p>
        </p:txBody>
      </p:sp>
      <p:pic>
        <p:nvPicPr>
          <p:cNvPr id="4" name="Content Placeholder 3" descr="Screen shot 2011-11-20 at 7.46.3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1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25181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ACID</a:t>
            </a:r>
          </a:p>
          <a:p>
            <a:pPr lvl="1"/>
            <a:r>
              <a:rPr lang="es-ES_tradnl" dirty="0" err="1" smtClean="0"/>
              <a:t>At</a:t>
            </a:r>
            <a:r>
              <a:rPr lang="es-ES_tradnl" dirty="0" err="1" smtClean="0"/>
              <a:t>omic</a:t>
            </a:r>
            <a:r>
              <a:rPr lang="es-ES_tradnl" dirty="0" smtClean="0"/>
              <a:t>: Una o más actividades que se agrupan para tratarse como una unidad de trabajo.</a:t>
            </a:r>
          </a:p>
          <a:p>
            <a:pPr lvl="1"/>
            <a:r>
              <a:rPr lang="es-ES_tradnl" dirty="0" err="1" smtClean="0"/>
              <a:t>Consistent</a:t>
            </a:r>
            <a:r>
              <a:rPr lang="es-ES_tradnl" dirty="0" smtClean="0"/>
              <a:t>: Una vez terminada la transacci</a:t>
            </a:r>
            <a:r>
              <a:rPr lang="es-ES_tradnl" dirty="0" smtClean="0"/>
              <a:t>ón el sistema debe quedar consistente.</a:t>
            </a:r>
          </a:p>
          <a:p>
            <a:pPr lvl="1"/>
            <a:r>
              <a:rPr lang="es-ES_tradnl" dirty="0" err="1" smtClean="0"/>
              <a:t>Isolated</a:t>
            </a:r>
            <a:r>
              <a:rPr lang="es-ES_tradnl" dirty="0" smtClean="0"/>
              <a:t>: Los datos siendo transformados son visibles solo para la transacci</a:t>
            </a:r>
            <a:r>
              <a:rPr lang="es-ES_tradnl" dirty="0" smtClean="0"/>
              <a:t>ón.</a:t>
            </a:r>
          </a:p>
          <a:p>
            <a:pPr lvl="1"/>
            <a:r>
              <a:rPr lang="es-ES_tradnl" dirty="0" smtClean="0"/>
              <a:t>Durable: Una vez terminada la transacci</a:t>
            </a:r>
            <a:r>
              <a:rPr lang="es-ES_tradnl" dirty="0" smtClean="0"/>
              <a:t>ón </a:t>
            </a:r>
            <a:r>
              <a:rPr lang="es-ES_tradnl" dirty="0" smtClean="0"/>
              <a:t>los datos deben de quedar de tal forma que puedan ser accedidos despu</a:t>
            </a:r>
            <a:r>
              <a:rPr lang="es-ES_tradnl" dirty="0" smtClean="0"/>
              <a:t>és de un apagón.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0075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</a:t>
            </a:r>
            <a:r>
              <a:rPr lang="es-ES_tradnl" dirty="0" smtClean="0"/>
              <a:t>EjercicioSpring02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616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CciLocalTransactionManager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JCA y CCI</a:t>
            </a:r>
          </a:p>
          <a:p>
            <a:r>
              <a:rPr lang="es-ES_tradnl" dirty="0" err="1" smtClean="0"/>
              <a:t>DataSourceTransactionManager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JDBC de Spring e IBATIS</a:t>
            </a:r>
          </a:p>
          <a:p>
            <a:r>
              <a:rPr lang="es-ES_tradnl" dirty="0" err="1" smtClean="0"/>
              <a:t>JmsTransactionManager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JMS 1.1+</a:t>
            </a:r>
          </a:p>
          <a:p>
            <a:r>
              <a:rPr lang="es-ES_tradnl" dirty="0" smtClean="0"/>
              <a:t>JmsTransactionManager102</a:t>
            </a:r>
          </a:p>
          <a:p>
            <a:pPr lvl="1"/>
            <a:r>
              <a:rPr lang="es-ES_tradnl" dirty="0" smtClean="0"/>
              <a:t>JMS 1.0.2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20112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HibernateTransactionManager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Persistencia mediante Hibernate 3</a:t>
            </a:r>
          </a:p>
          <a:p>
            <a:r>
              <a:rPr lang="es-ES_tradnl" dirty="0" err="1" smtClean="0"/>
              <a:t>JdoTransactionManager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JDO</a:t>
            </a:r>
          </a:p>
          <a:p>
            <a:r>
              <a:rPr lang="es-ES_tradnl" dirty="0" err="1" smtClean="0"/>
              <a:t>JpaTransactionManager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JPA</a:t>
            </a:r>
          </a:p>
          <a:p>
            <a:r>
              <a:rPr lang="es-ES_tradnl" dirty="0" err="1" smtClean="0"/>
              <a:t>JtaTransactionManager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JTA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74838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OC4JJtaTransactionManager</a:t>
            </a:r>
          </a:p>
          <a:p>
            <a:pPr lvl="1"/>
            <a:r>
              <a:rPr lang="es-ES_tradnl" dirty="0" smtClean="0"/>
              <a:t>Contenedor de Oracle OC4J</a:t>
            </a:r>
          </a:p>
          <a:p>
            <a:r>
              <a:rPr lang="es-ES_tradnl" dirty="0" err="1" smtClean="0"/>
              <a:t>WebLogicJtaTransactionManager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Contenedor WebLogic</a:t>
            </a:r>
          </a:p>
          <a:p>
            <a:r>
              <a:rPr lang="es-ES_tradnl" dirty="0" err="1" smtClean="0"/>
              <a:t>WebSphereUowTransactionManager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Contenedor </a:t>
            </a:r>
            <a:r>
              <a:rPr lang="es-ES_tradnl" dirty="0" err="1" smtClean="0"/>
              <a:t>WebSphere</a:t>
            </a:r>
            <a:r>
              <a:rPr lang="es-ES_tradnl" dirty="0" smtClean="0"/>
              <a:t> (IBM)</a:t>
            </a:r>
          </a:p>
        </p:txBody>
      </p:sp>
    </p:spTree>
    <p:extLst>
      <p:ext uri="{BB962C8B-B14F-4D97-AF65-F5344CB8AC3E}">
        <p14:creationId xmlns:p14="http://schemas.microsoft.com/office/powerpoint/2010/main" val="24128271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pic>
        <p:nvPicPr>
          <p:cNvPr id="4" name="Content Placeholder 3" descr="Screen shot 2011-11-21 at 7.33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64" b="-14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15893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JDBC</a:t>
            </a:r>
            <a:endParaRPr lang="es-ES_tradnl" dirty="0"/>
          </a:p>
        </p:txBody>
      </p:sp>
      <p:pic>
        <p:nvPicPr>
          <p:cNvPr id="5" name="Content Placeholder 4" descr="Screen shot 2011-11-21 at 7.35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586" b="-125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38168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1 at 7.35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625" b="-1286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30093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pic>
        <p:nvPicPr>
          <p:cNvPr id="6" name="Content Placeholder 5" descr="Screen shot 2011-11-21 at 7.36.1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78" b="-127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84620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JTA</a:t>
            </a:r>
            <a:endParaRPr lang="es-ES_tradnl" dirty="0"/>
          </a:p>
        </p:txBody>
      </p:sp>
      <p:pic>
        <p:nvPicPr>
          <p:cNvPr id="4" name="Content Placeholder 3" descr="Screen shot 2011-11-21 at 7.36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748" b="-129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367633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PROPAGATION_MANDATORY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transacción. Si no existe una lanza una excepción.</a:t>
            </a:r>
          </a:p>
          <a:p>
            <a:r>
              <a:rPr lang="es-ES_tradnl" dirty="0" smtClean="0"/>
              <a:t>PROPAGATION_NESTED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 anidada. La transacción anidada puede ser aceptada (</a:t>
            </a:r>
            <a:r>
              <a:rPr lang="es-ES_tradnl" dirty="0" err="1" smtClean="0"/>
              <a:t>committed</a:t>
            </a:r>
            <a:r>
              <a:rPr lang="es-ES_tradnl" dirty="0" smtClean="0"/>
              <a:t>) o rechazada (</a:t>
            </a:r>
            <a:r>
              <a:rPr lang="es-ES_tradnl" dirty="0" err="1" smtClean="0"/>
              <a:t>rolled</a:t>
            </a:r>
            <a:r>
              <a:rPr lang="es-ES_tradnl" dirty="0" smtClean="0"/>
              <a:t> back) separada de la transacción que la engloba. Si no existe una transacción corriendo se comporta como PROPAGATION_REQUIRED.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86273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PROPAGATION_NEVER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nunca debe de correr dentro de una transacción. Si la transacción existe lanza una excepción.</a:t>
            </a:r>
          </a:p>
          <a:p>
            <a:r>
              <a:rPr lang="es-ES_tradnl" dirty="0" smtClean="0"/>
              <a:t>PROPAGATION_NOT_SUPPORTED	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no debe de correr dentro de una transacción. Si la transacción existe la suspende por la duración del método.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362248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</a:t>
            </a:r>
            <a:endParaRPr lang="es-ES_tradnl" dirty="0"/>
          </a:p>
        </p:txBody>
      </p:sp>
      <p:pic>
        <p:nvPicPr>
          <p:cNvPr id="4" name="Content Placeholder 3" descr="Screen shot 2011-11-16 at 11.52.39 AM.p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6" b="-24756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smtClean="0"/>
              <a:t>Los objetos de aplicación viven dentro del Contenedor y este maneja desde que son creados hasta que son finalizados y los enlaza mediante DI.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20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PROPAGATION_REQUIRED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transacción. Si existe una transacción correrá dentro de esa transacción. De lo contrario, creará una nueva transacción para correr dentro de esta.</a:t>
            </a:r>
            <a:endParaRPr lang="es-ES_tradnl" dirty="0" smtClean="0"/>
          </a:p>
          <a:p>
            <a:r>
              <a:rPr lang="es-ES_tradnl" dirty="0" smtClean="0"/>
              <a:t>PROPAGATION_REQUIRES_NEW	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su propia transacción. Si la transacción existe la suspende por la duración del método.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521410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PROPAGATION_SUPPORTS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no requiere de una transacción para correr, pero que si se encuentra una, puede correr dentro de ella sin problemas.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8915715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Problemas de la Concurrencia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Dirty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Estas ocurren cuando una transacci</a:t>
            </a:r>
            <a:r>
              <a:rPr lang="es-ES_tradnl" dirty="0" smtClean="0"/>
              <a:t>ón lee datos que aún no han sido aceptados (</a:t>
            </a:r>
            <a:r>
              <a:rPr lang="es-ES_tradnl" dirty="0" err="1" smtClean="0"/>
              <a:t>commited</a:t>
            </a:r>
            <a:r>
              <a:rPr lang="es-ES_tradnl" dirty="0" smtClean="0"/>
              <a:t>). Si por alguna razón hay un rechazo (</a:t>
            </a:r>
            <a:r>
              <a:rPr lang="es-ES_tradnl" dirty="0" err="1" smtClean="0"/>
              <a:t>rollback</a:t>
            </a:r>
            <a:r>
              <a:rPr lang="es-ES_tradnl" dirty="0"/>
              <a:t>)</a:t>
            </a:r>
            <a:r>
              <a:rPr lang="es-ES_tradnl" dirty="0" smtClean="0"/>
              <a:t> en la otra transacción, los datos que se obtuvieron fueron inválidos.</a:t>
            </a:r>
          </a:p>
          <a:p>
            <a:r>
              <a:rPr lang="es-ES_tradnl" dirty="0" err="1" smtClean="0"/>
              <a:t>Nonrepeatable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Estos ocurren cuando se obtienen datos diferentes para el mismo </a:t>
            </a:r>
            <a:r>
              <a:rPr lang="es-ES_tradnl" dirty="0" err="1" smtClean="0"/>
              <a:t>query</a:t>
            </a:r>
            <a:r>
              <a:rPr lang="es-ES_tradnl" dirty="0" smtClean="0"/>
              <a:t>. Esto generalmente se debe a que otra transacci</a:t>
            </a:r>
            <a:r>
              <a:rPr lang="es-ES_tradnl" dirty="0" smtClean="0"/>
              <a:t>ón está actualizando los datos.</a:t>
            </a:r>
          </a:p>
        </p:txBody>
      </p:sp>
    </p:spTree>
    <p:extLst>
      <p:ext uri="{BB962C8B-B14F-4D97-AF65-F5344CB8AC3E}">
        <p14:creationId xmlns:p14="http://schemas.microsoft.com/office/powerpoint/2010/main" val="10896268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Problemas de la Concurrencia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Phantom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La transacción T1 lee los datos, luego la transacción T2 añade datos. En </a:t>
            </a:r>
            <a:r>
              <a:rPr lang="es-ES_tradnl" dirty="0" err="1" smtClean="0"/>
              <a:t>queries</a:t>
            </a:r>
            <a:r>
              <a:rPr lang="es-ES_tradnl" dirty="0" smtClean="0"/>
              <a:t> subsecuentes la transacción T1 se da cuenta de que existen datos que no estaban ahí antes.</a:t>
            </a:r>
          </a:p>
        </p:txBody>
      </p:sp>
    </p:spTree>
    <p:extLst>
      <p:ext uri="{BB962C8B-B14F-4D97-AF65-F5344CB8AC3E}">
        <p14:creationId xmlns:p14="http://schemas.microsoft.com/office/powerpoint/2010/main" val="26596014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ISOLATION_DEFAULT</a:t>
            </a:r>
          </a:p>
          <a:p>
            <a:pPr lvl="1"/>
            <a:r>
              <a:rPr lang="es-ES_tradnl" dirty="0" smtClean="0"/>
              <a:t>Usa el nivel de aislamiento del repositorio</a:t>
            </a:r>
          </a:p>
          <a:p>
            <a:r>
              <a:rPr lang="es-ES_tradnl" dirty="0" smtClean="0"/>
              <a:t>ISOLATION_READ_UNCOMMITTED</a:t>
            </a:r>
          </a:p>
          <a:p>
            <a:pPr lvl="1"/>
            <a:r>
              <a:rPr lang="es-ES_tradnl" dirty="0" smtClean="0"/>
              <a:t>Permite leer cambios que aun no han sido aceptados (</a:t>
            </a:r>
            <a:r>
              <a:rPr lang="es-ES_tradnl" dirty="0" err="1" smtClean="0"/>
              <a:t>committed</a:t>
            </a:r>
            <a:r>
              <a:rPr lang="es-ES_tradnl" dirty="0" smtClean="0"/>
              <a:t>). Puedes obtener </a:t>
            </a:r>
            <a:r>
              <a:rPr lang="es-ES_tradnl" i="1" dirty="0" err="1" smtClean="0"/>
              <a:t>dirty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, </a:t>
            </a:r>
            <a:r>
              <a:rPr lang="es-ES_tradnl" i="1" dirty="0" err="1" smtClean="0"/>
              <a:t>phantom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, </a:t>
            </a:r>
            <a:r>
              <a:rPr lang="es-ES_tradnl" dirty="0" smtClean="0"/>
              <a:t>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nonrepeatable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.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35866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ISOLATION_READ_COMMITED</a:t>
            </a:r>
          </a:p>
          <a:p>
            <a:pPr lvl="1"/>
            <a:r>
              <a:rPr lang="es-ES_tradnl" dirty="0" smtClean="0"/>
              <a:t>Permite leer cambios que han sido aceptados (</a:t>
            </a:r>
            <a:r>
              <a:rPr lang="es-ES_tradnl" dirty="0" err="1" smtClean="0"/>
              <a:t>commited</a:t>
            </a:r>
            <a:r>
              <a:rPr lang="es-ES_tradnl" dirty="0" smtClean="0"/>
              <a:t>). Puedes obtener </a:t>
            </a:r>
            <a:r>
              <a:rPr lang="es-ES_tradnl" i="1" dirty="0" err="1" smtClean="0"/>
              <a:t>phantom</a:t>
            </a:r>
            <a:r>
              <a:rPr lang="es-ES_tradnl" dirty="0" smtClean="0"/>
              <a:t> y </a:t>
            </a:r>
            <a:r>
              <a:rPr lang="es-ES_tradnl" i="1" dirty="0" err="1" smtClean="0"/>
              <a:t>nonrepeatable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ISOLATION_REPEATABLE_READ</a:t>
            </a:r>
          </a:p>
          <a:p>
            <a:pPr lvl="1"/>
            <a:r>
              <a:rPr lang="es-ES_tradnl" dirty="0" smtClean="0"/>
              <a:t>Todas las lecturas del mismo campo ser</a:t>
            </a:r>
            <a:r>
              <a:rPr lang="es-ES_tradnl" dirty="0" smtClean="0"/>
              <a:t>án iguales a menos que cambie el dato dentro de la transacción</a:t>
            </a:r>
            <a:r>
              <a:rPr lang="es-ES_tradnl" dirty="0" smtClean="0"/>
              <a:t>. Puedes obtener </a:t>
            </a:r>
            <a:r>
              <a:rPr lang="es-ES_tradnl" i="1" dirty="0" err="1" smtClean="0"/>
              <a:t>phantom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.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69449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ISOLATION_SERIALIZABLE</a:t>
            </a:r>
          </a:p>
          <a:p>
            <a:pPr lvl="1"/>
            <a:r>
              <a:rPr lang="es-ES_tradnl" dirty="0" smtClean="0"/>
              <a:t>Este nivel de aislamiento cumple totalmente la prueba ACID, no te vas a encontrar con ninguno de los problemas antes mencionados, pero es la m</a:t>
            </a:r>
            <a:r>
              <a:rPr lang="es-ES_tradnl" dirty="0" smtClean="0"/>
              <a:t>ás lenta.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1031416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ás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READ-ONLY</a:t>
            </a:r>
          </a:p>
          <a:p>
            <a:pPr lvl="1"/>
            <a:r>
              <a:rPr lang="es-ES_tradnl" dirty="0" smtClean="0"/>
              <a:t>La transacci</a:t>
            </a:r>
            <a:r>
              <a:rPr lang="es-ES_tradnl" dirty="0" smtClean="0"/>
              <a:t>ón se vuelve solo lectura y el repositorio de datos puede hacer optimizaciones para manejarla. Si utilizas Hibernate, este se configurará de tal forma que no mande actualizaciones al repositorio y no sincronice los objetos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648585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ás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TRANSACTION-TIMEOUT</a:t>
            </a:r>
          </a:p>
          <a:p>
            <a:pPr lvl="1"/>
            <a:r>
              <a:rPr lang="es-ES_tradnl" dirty="0" smtClean="0"/>
              <a:t>Para evitar candados que se queden hasta que la transacci</a:t>
            </a:r>
            <a:r>
              <a:rPr lang="es-ES_tradnl" dirty="0" smtClean="0"/>
              <a:t>ón termine, si esta dura más de N segundos, puede ser rechazada (</a:t>
            </a:r>
            <a:r>
              <a:rPr lang="es-ES_tradnl" dirty="0" err="1" smtClean="0"/>
              <a:t>rollback</a:t>
            </a:r>
            <a:r>
              <a:rPr lang="es-ES_tradnl" dirty="0" smtClean="0"/>
              <a:t>).</a:t>
            </a:r>
          </a:p>
          <a:p>
            <a:r>
              <a:rPr lang="es-ES_tradnl" dirty="0" smtClean="0"/>
              <a:t>ROLLBACK RULES</a:t>
            </a:r>
          </a:p>
          <a:p>
            <a:pPr lvl="1"/>
            <a:r>
              <a:rPr lang="es-ES_tradnl" dirty="0" smtClean="0"/>
              <a:t>Autom</a:t>
            </a:r>
            <a:r>
              <a:rPr lang="es-ES_tradnl" dirty="0" smtClean="0"/>
              <a:t>áticamente se hace </a:t>
            </a:r>
            <a:r>
              <a:rPr lang="es-ES_tradnl" dirty="0" err="1" smtClean="0"/>
              <a:t>rollback</a:t>
            </a:r>
            <a:r>
              <a:rPr lang="es-ES_tradnl" dirty="0" smtClean="0"/>
              <a:t> si ocurre una excepción de tipo </a:t>
            </a:r>
            <a:r>
              <a:rPr lang="es-ES_tradnl" dirty="0" err="1" smtClean="0"/>
              <a:t>runtime</a:t>
            </a:r>
            <a:r>
              <a:rPr lang="es-ES_tradnl" dirty="0" smtClean="0"/>
              <a:t>, si una </a:t>
            </a:r>
            <a:r>
              <a:rPr lang="es-ES_tradnl" dirty="0" err="1" smtClean="0"/>
              <a:t>checked</a:t>
            </a:r>
            <a:r>
              <a:rPr lang="es-ES_tradnl" dirty="0" smtClean="0"/>
              <a:t> </a:t>
            </a:r>
            <a:r>
              <a:rPr lang="es-ES_tradnl" dirty="0" err="1" smtClean="0"/>
              <a:t>exception</a:t>
            </a:r>
            <a:r>
              <a:rPr lang="es-ES_tradnl" dirty="0" smtClean="0"/>
              <a:t> ocurre no hace </a:t>
            </a:r>
            <a:r>
              <a:rPr lang="es-ES_tradnl" dirty="0" err="1" smtClean="0"/>
              <a:t>rollback</a:t>
            </a:r>
            <a:r>
              <a:rPr lang="es-ES_tradnl" dirty="0" smtClean="0"/>
              <a:t>, pero se puede configurar de tal forma que si alguna excepción del tipo X ocurre haga un </a:t>
            </a:r>
            <a:r>
              <a:rPr lang="es-ES_tradnl" dirty="0" err="1" smtClean="0"/>
              <a:t>rollback</a:t>
            </a:r>
            <a:r>
              <a:rPr lang="es-ES_tradnl" dirty="0" smtClean="0"/>
              <a:t> y viceversa.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06594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1 at 8.18.3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942" b="-31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80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</a:t>
            </a:r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8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Contextos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Contextos principales</a:t>
            </a:r>
          </a:p>
          <a:p>
            <a:pPr lvl="1"/>
            <a:r>
              <a:rPr lang="es-ES_tradnl" dirty="0" err="1" smtClean="0"/>
              <a:t>ClassPathXmlApplicationContext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que se encuentre en el </a:t>
            </a:r>
            <a:r>
              <a:rPr lang="es-ES_tradnl" i="1" dirty="0" err="1" smtClean="0"/>
              <a:t>classpath</a:t>
            </a:r>
            <a:endParaRPr lang="es-ES_tradnl" i="1" dirty="0" smtClean="0"/>
          </a:p>
          <a:p>
            <a:pPr lvl="1"/>
            <a:r>
              <a:rPr lang="es-ES_tradnl" dirty="0" err="1" smtClean="0"/>
              <a:t>FileSystemXmlApplicationContext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en el </a:t>
            </a:r>
            <a:r>
              <a:rPr lang="es-ES_tradnl" i="1" dirty="0" err="1" smtClean="0"/>
              <a:t>filesystem</a:t>
            </a:r>
            <a:endParaRPr lang="es-ES_tradnl" dirty="0" smtClean="0"/>
          </a:p>
          <a:p>
            <a:pPr lvl="1"/>
            <a:r>
              <a:rPr lang="es-ES_tradnl" dirty="0" err="1" smtClean="0"/>
              <a:t>XmlWebApplicationContext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contenido dentro de una aplicación web.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190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1 at 8.19.1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90" b="-464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5981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Opciones de &lt;</a:t>
            </a:r>
            <a:r>
              <a:rPr lang="es-ES_tradnl" dirty="0" err="1" smtClean="0"/>
              <a:t>tx:</a:t>
            </a:r>
            <a:r>
              <a:rPr lang="es-ES_tradnl" i="1" dirty="0" err="1" smtClean="0"/>
              <a:t>method</a:t>
            </a:r>
            <a:r>
              <a:rPr lang="es-ES_tradnl" i="1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isolation</a:t>
            </a:r>
            <a:endParaRPr lang="es-ES_tradnl" dirty="0" smtClean="0"/>
          </a:p>
          <a:p>
            <a:pPr lvl="1"/>
            <a:r>
              <a:rPr lang="es-ES_tradnl" dirty="0" smtClean="0"/>
              <a:t>Defines el nivel de aislamiento</a:t>
            </a:r>
          </a:p>
          <a:p>
            <a:r>
              <a:rPr lang="es-ES_tradnl" dirty="0" err="1" smtClean="0"/>
              <a:t>propagation</a:t>
            </a:r>
            <a:endParaRPr lang="es-ES_tradnl" dirty="0" smtClean="0"/>
          </a:p>
          <a:p>
            <a:pPr lvl="1"/>
            <a:r>
              <a:rPr lang="es-ES_tradnl" dirty="0" smtClean="0"/>
              <a:t>Defines el nivel de propagaci</a:t>
            </a:r>
            <a:r>
              <a:rPr lang="es-ES_tradnl" dirty="0" smtClean="0"/>
              <a:t>ón</a:t>
            </a:r>
          </a:p>
          <a:p>
            <a:r>
              <a:rPr lang="es-ES_tradnl" dirty="0" err="1" smtClean="0"/>
              <a:t>read-only</a:t>
            </a:r>
            <a:endParaRPr lang="es-ES_tradnl" dirty="0" smtClean="0"/>
          </a:p>
          <a:p>
            <a:pPr lvl="1"/>
            <a:r>
              <a:rPr lang="es-ES_tradnl" dirty="0" smtClean="0"/>
              <a:t>Defines la transacci</a:t>
            </a:r>
            <a:r>
              <a:rPr lang="es-ES_tradnl" dirty="0" smtClean="0"/>
              <a:t>ón de solo lectura</a:t>
            </a:r>
          </a:p>
          <a:p>
            <a:r>
              <a:rPr lang="es-ES_tradnl" dirty="0" err="1" smtClean="0"/>
              <a:t>rollback-for</a:t>
            </a:r>
            <a:endParaRPr lang="es-ES_tradnl" dirty="0" smtClean="0"/>
          </a:p>
          <a:p>
            <a:pPr lvl="1"/>
            <a:r>
              <a:rPr lang="es-ES_tradnl" dirty="0" smtClean="0"/>
              <a:t>Defines las excepciones que provocarán un rechazo (</a:t>
            </a:r>
            <a:r>
              <a:rPr lang="es-ES_tradnl" dirty="0" err="1" smtClean="0"/>
              <a:t>rollback</a:t>
            </a:r>
            <a:r>
              <a:rPr lang="es-ES_tradnl" dirty="0" smtClean="0"/>
              <a:t>) de la transacción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616577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Opciones de &lt;</a:t>
            </a:r>
            <a:r>
              <a:rPr lang="es-ES_tradnl" dirty="0" err="1" smtClean="0"/>
              <a:t>tx:</a:t>
            </a:r>
            <a:r>
              <a:rPr lang="es-ES_tradnl" i="1" dirty="0" err="1" smtClean="0"/>
              <a:t>method</a:t>
            </a:r>
            <a:r>
              <a:rPr lang="es-ES_tradnl" i="1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no-</a:t>
            </a:r>
            <a:r>
              <a:rPr lang="es-ES_tradnl" dirty="0" err="1" smtClean="0"/>
              <a:t>rollback</a:t>
            </a:r>
            <a:r>
              <a:rPr lang="es-ES_tradnl" dirty="0" smtClean="0"/>
              <a:t>-</a:t>
            </a:r>
            <a:r>
              <a:rPr lang="es-ES_tradnl" dirty="0" err="1" smtClean="0"/>
              <a:t>for</a:t>
            </a:r>
            <a:endParaRPr lang="es-ES_tradnl" dirty="0" smtClean="0"/>
          </a:p>
          <a:p>
            <a:pPr lvl="1"/>
            <a:r>
              <a:rPr lang="es-ES_tradnl" dirty="0" smtClean="0"/>
              <a:t>Defines las excepciones que no provocar</a:t>
            </a:r>
            <a:r>
              <a:rPr lang="es-ES_tradnl" dirty="0" smtClean="0"/>
              <a:t>án un rechazo (</a:t>
            </a:r>
            <a:r>
              <a:rPr lang="es-ES_tradnl" dirty="0" err="1" smtClean="0"/>
              <a:t>rollback</a:t>
            </a:r>
            <a:r>
              <a:rPr lang="es-ES_tradnl" dirty="0" smtClean="0"/>
              <a:t>) de la transacción</a:t>
            </a:r>
            <a:endParaRPr lang="es-ES_tradnl" dirty="0" smtClean="0"/>
          </a:p>
          <a:p>
            <a:r>
              <a:rPr lang="es-ES_tradnl" dirty="0" smtClean="0"/>
              <a:t>time-</a:t>
            </a:r>
            <a:r>
              <a:rPr lang="es-ES_tradnl" dirty="0" err="1" smtClean="0"/>
              <a:t>out</a:t>
            </a:r>
            <a:endParaRPr lang="es-ES_tradnl" dirty="0" smtClean="0"/>
          </a:p>
          <a:p>
            <a:pPr lvl="1"/>
            <a:r>
              <a:rPr lang="es-ES_tradnl" dirty="0" smtClean="0"/>
              <a:t>Defines el tiempo en segundos que es permitido para que la transacci</a:t>
            </a:r>
            <a:r>
              <a:rPr lang="es-ES_tradnl" dirty="0" smtClean="0"/>
              <a:t>ón sea aceptada</a:t>
            </a:r>
          </a:p>
        </p:txBody>
      </p:sp>
    </p:spTree>
    <p:extLst>
      <p:ext uri="{BB962C8B-B14F-4D97-AF65-F5344CB8AC3E}">
        <p14:creationId xmlns:p14="http://schemas.microsoft.com/office/powerpoint/2010/main" val="15177982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Transacci</a:t>
            </a:r>
            <a:r>
              <a:rPr lang="es-ES_tradnl" dirty="0" smtClean="0"/>
              <a:t>ón con AOP</a:t>
            </a:r>
            <a:endParaRPr lang="es-ES_tradnl" dirty="0"/>
          </a:p>
        </p:txBody>
      </p:sp>
      <p:pic>
        <p:nvPicPr>
          <p:cNvPr id="4" name="Content Placeholder 3" descr="Screen shot 2011-11-21 at 8.26.0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559" b="-94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1825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Transacciones con anotaciones</a:t>
            </a:r>
            <a:endParaRPr lang="es-ES_tradnl" dirty="0"/>
          </a:p>
        </p:txBody>
      </p:sp>
      <p:pic>
        <p:nvPicPr>
          <p:cNvPr id="4" name="Content Placeholder 3" descr="Screen shot 2011-11-21 at 8.27.3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511" b="-128511"/>
          <a:stretch>
            <a:fillRect/>
          </a:stretch>
        </p:blipFill>
        <p:spPr>
          <a:xfrm>
            <a:off x="1042416" y="2313432"/>
            <a:ext cx="7022592" cy="1032381"/>
          </a:xfrm>
        </p:spPr>
      </p:pic>
      <p:pic>
        <p:nvPicPr>
          <p:cNvPr id="7" name="Content Placeholder 6" descr="Screen shot 2011-11-21 at 8.27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5" b="-19905"/>
          <a:stretch>
            <a:fillRect/>
          </a:stretch>
        </p:blipFill>
        <p:spPr>
          <a:xfrm>
            <a:off x="1042988" y="3346450"/>
            <a:ext cx="7021512" cy="2460625"/>
          </a:xfrm>
        </p:spPr>
      </p:pic>
    </p:spTree>
    <p:extLst>
      <p:ext uri="{BB962C8B-B14F-4D97-AF65-F5344CB8AC3E}">
        <p14:creationId xmlns:p14="http://schemas.microsoft.com/office/powerpoint/2010/main" val="29164059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032571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Agregar a aplicaci</a:t>
            </a:r>
            <a:r>
              <a:rPr lang="es-ES_tradnl" dirty="0" smtClean="0"/>
              <a:t>ón</a:t>
            </a:r>
            <a:r>
              <a:rPr lang="es-ES_tradnl" dirty="0" smtClean="0"/>
              <a:t> Lote definici</a:t>
            </a:r>
            <a:r>
              <a:rPr lang="es-ES_tradnl" dirty="0" smtClean="0"/>
              <a:t>ón de transacciones y pruebas de que las transacciones están funcionando.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38526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MVC</a:t>
            </a:r>
            <a:endParaRPr lang="es-ES_tradnl" dirty="0"/>
          </a:p>
        </p:txBody>
      </p:sp>
      <p:pic>
        <p:nvPicPr>
          <p:cNvPr id="5" name="Content Placeholder 4" descr="Screen shot 2011-11-21 at 8.30.4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2" b="715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5250500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en </a:t>
            </a:r>
            <a:r>
              <a:rPr lang="es-ES_tradnl" dirty="0" err="1" smtClean="0"/>
              <a:t>web.xml</a:t>
            </a:r>
            <a:endParaRPr lang="es-ES_tradnl" dirty="0"/>
          </a:p>
        </p:txBody>
      </p:sp>
      <p:pic>
        <p:nvPicPr>
          <p:cNvPr id="4" name="Content Placeholder 3" descr="Screen shot 2011-11-21 at 8.38.3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8" b="-155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1 at 8.38.4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15" b="-6215"/>
          <a:stretch>
            <a:fillRect/>
          </a:stretch>
        </p:blipFill>
        <p:spPr>
          <a:xfrm>
            <a:off x="1043490" y="4054049"/>
            <a:ext cx="7021518" cy="1752389"/>
          </a:xfrm>
        </p:spPr>
      </p:pic>
    </p:spTree>
    <p:extLst>
      <p:ext uri="{BB962C8B-B14F-4D97-AF65-F5344CB8AC3E}">
        <p14:creationId xmlns:p14="http://schemas.microsoft.com/office/powerpoint/2010/main" val="40418132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6" name="Content Placeholder 5" descr="Screen shot 2011-11-21 at 8.38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27" b="-214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8388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Content Placeholder 3" descr="Screen shot 2011-11-16 at 11.58.1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04" b="-118004"/>
          <a:stretch>
            <a:fillRect/>
          </a:stretch>
        </p:blipFill>
        <p:spPr>
          <a:xfrm>
            <a:off x="1042416" y="2313432"/>
            <a:ext cx="7022592" cy="1746504"/>
          </a:xfrm>
        </p:spPr>
      </p:pic>
      <p:pic>
        <p:nvPicPr>
          <p:cNvPr id="6" name="Content Placeholder 5" descr="Screen shot 2011-11-16 at 11.58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10" b="-94310"/>
          <a:stretch>
            <a:fillRect/>
          </a:stretch>
        </p:blipFill>
        <p:spPr>
          <a:xfrm>
            <a:off x="1042416" y="4059936"/>
            <a:ext cx="7022592" cy="1750314"/>
          </a:xfrm>
        </p:spPr>
      </p:pic>
    </p:spTree>
    <p:extLst>
      <p:ext uri="{BB962C8B-B14F-4D97-AF65-F5344CB8AC3E}">
        <p14:creationId xmlns:p14="http://schemas.microsoft.com/office/powerpoint/2010/main" val="177060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467380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Resoluci</a:t>
            </a:r>
            <a:r>
              <a:rPr lang="es-ES_tradnl" dirty="0" smtClean="0"/>
              <a:t>ón de Vistas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BeanNameViewResolver</a:t>
            </a:r>
            <a:endParaRPr lang="es-ES_tradnl" dirty="0" smtClean="0"/>
          </a:p>
          <a:p>
            <a:r>
              <a:rPr lang="es-ES_tradnl" dirty="0" err="1" smtClean="0"/>
              <a:t>ContentNegotiatingViewResolver</a:t>
            </a:r>
            <a:endParaRPr lang="es-ES_tradnl" dirty="0" smtClean="0"/>
          </a:p>
          <a:p>
            <a:r>
              <a:rPr lang="es-ES_tradnl" dirty="0" err="1" smtClean="0"/>
              <a:t>FreeMarkerViewResolver</a:t>
            </a:r>
            <a:endParaRPr lang="es-ES_tradnl" dirty="0" smtClean="0"/>
          </a:p>
          <a:p>
            <a:r>
              <a:rPr lang="es-ES_tradnl" dirty="0" err="1" smtClean="0"/>
              <a:t>InternalResourceViewResolver</a:t>
            </a:r>
            <a:endParaRPr lang="es-ES_tradnl" dirty="0" smtClean="0"/>
          </a:p>
          <a:p>
            <a:r>
              <a:rPr lang="es-ES_tradnl" dirty="0" err="1" smtClean="0"/>
              <a:t>JasperReportsViewResolver</a:t>
            </a:r>
            <a:endParaRPr lang="es-ES_tradnl" dirty="0" smtClean="0"/>
          </a:p>
          <a:p>
            <a:r>
              <a:rPr lang="es-ES_tradnl" dirty="0" err="1" smtClean="0"/>
              <a:t>ResourceBundleViewResolver</a:t>
            </a:r>
            <a:endParaRPr lang="es-ES_tradnl" dirty="0" smtClean="0"/>
          </a:p>
          <a:p>
            <a:r>
              <a:rPr lang="es-ES_tradnl" dirty="0" err="1" smtClean="0"/>
              <a:t>TilesViewResolver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6590745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Resoluci</a:t>
            </a:r>
            <a:r>
              <a:rPr lang="es-ES_tradnl" dirty="0" smtClean="0"/>
              <a:t>ón de Vistas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UrlBasedViewResolver</a:t>
            </a:r>
            <a:endParaRPr lang="es-ES_tradnl" dirty="0" smtClean="0"/>
          </a:p>
          <a:p>
            <a:r>
              <a:rPr lang="es-ES_tradnl" dirty="0" err="1" smtClean="0"/>
              <a:t>VelocityLayoutViewResolver</a:t>
            </a:r>
            <a:endParaRPr lang="es-ES_tradnl" dirty="0" smtClean="0"/>
          </a:p>
          <a:p>
            <a:r>
              <a:rPr lang="es-ES_tradnl" dirty="0" err="1" smtClean="0"/>
              <a:t>VelocityViewResolver</a:t>
            </a:r>
            <a:endParaRPr lang="es-ES_tradnl" dirty="0" smtClean="0"/>
          </a:p>
          <a:p>
            <a:r>
              <a:rPr lang="es-ES_tradnl" dirty="0" err="1" smtClean="0"/>
              <a:t>XmlViewResolver</a:t>
            </a:r>
            <a:endParaRPr lang="es-ES_tradnl" dirty="0" smtClean="0"/>
          </a:p>
          <a:p>
            <a:r>
              <a:rPr lang="es-ES_tradnl" dirty="0" err="1"/>
              <a:t>XsltViewResolver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02677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de Resolución de Vistas</a:t>
            </a:r>
            <a:endParaRPr lang="es-ES_tradnl" dirty="0"/>
          </a:p>
        </p:txBody>
      </p:sp>
      <p:pic>
        <p:nvPicPr>
          <p:cNvPr id="4" name="Content Placeholder 3" descr="Screen shot 2011-11-21 at 3.5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144" b="-134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79477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de Resolución de Vistas</a:t>
            </a:r>
            <a:endParaRPr lang="es-ES_tradnl" dirty="0"/>
          </a:p>
        </p:txBody>
      </p:sp>
      <p:pic>
        <p:nvPicPr>
          <p:cNvPr id="5" name="Content Placeholder 4" descr="Screen shot 2011-11-21 at 3.54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63" b="-80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932572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322287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Hacer la aplicaci</a:t>
            </a:r>
            <a:r>
              <a:rPr lang="es-ES_tradnl" dirty="0" smtClean="0"/>
              <a:t>ón de Lote como una aplicación web basada en Spring.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80375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Security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una infraestructura de seguridad que provee seguridad declarativa para tus aplicaciones basadas en Spring.</a:t>
            </a:r>
          </a:p>
          <a:p>
            <a:r>
              <a:rPr lang="es-ES_tradnl" dirty="0" smtClean="0"/>
              <a:t>Provee una soluci</a:t>
            </a:r>
            <a:r>
              <a:rPr lang="es-ES_tradnl" dirty="0" smtClean="0"/>
              <a:t>ón de seguridad que maneja tanto autenticación como autorización a nivel petición web o llamado a métodos.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31661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ódulos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ACL</a:t>
            </a:r>
          </a:p>
          <a:p>
            <a:r>
              <a:rPr lang="es-ES_tradnl" dirty="0" smtClean="0"/>
              <a:t>CAS </a:t>
            </a:r>
            <a:r>
              <a:rPr lang="es-ES_tradnl" dirty="0" err="1" smtClean="0"/>
              <a:t>Client</a:t>
            </a:r>
            <a:endParaRPr lang="es-ES_tradnl" dirty="0" smtClean="0"/>
          </a:p>
          <a:p>
            <a:r>
              <a:rPr lang="es-ES_tradnl" dirty="0" err="1" smtClean="0"/>
              <a:t>Configuration</a:t>
            </a:r>
            <a:endParaRPr lang="es-ES_tradnl" dirty="0" smtClean="0"/>
          </a:p>
          <a:p>
            <a:r>
              <a:rPr lang="es-ES_tradnl" dirty="0" err="1" smtClean="0"/>
              <a:t>Core</a:t>
            </a:r>
            <a:endParaRPr lang="es-ES_tradnl" dirty="0" smtClean="0"/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OpenID</a:t>
            </a:r>
            <a:endParaRPr lang="es-ES_tradnl" dirty="0" smtClean="0"/>
          </a:p>
          <a:p>
            <a:r>
              <a:rPr lang="es-ES_tradnl" dirty="0" err="1" smtClean="0"/>
              <a:t>Tag</a:t>
            </a:r>
            <a:r>
              <a:rPr lang="es-ES_tradnl" dirty="0" smtClean="0"/>
              <a:t> Library</a:t>
            </a:r>
          </a:p>
          <a:p>
            <a:r>
              <a:rPr lang="es-ES_tradnl" dirty="0" smtClean="0"/>
              <a:t>Web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92506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2 at 8.33.4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023" b="-60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90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de vida</a:t>
            </a:r>
            <a:endParaRPr lang="es-ES_tradnl" dirty="0"/>
          </a:p>
        </p:txBody>
      </p:sp>
      <p:pic>
        <p:nvPicPr>
          <p:cNvPr id="4" name="Content Placeholder 3" descr="Screen shot 2011-11-16 at 12.01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" r="-1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56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5" name="Content Placeholder 4" descr="Screen shot 2011-11-22 at 8.58.5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616" b="-556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812145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la seguridad</a:t>
            </a:r>
            <a:endParaRPr lang="es-ES_tradnl" dirty="0"/>
          </a:p>
        </p:txBody>
      </p:sp>
      <p:pic>
        <p:nvPicPr>
          <p:cNvPr id="12" name="Content Placeholder 11" descr="Screen shot 2011-11-22 at 10.58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194" b="-229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75992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228132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la seguridad</a:t>
            </a:r>
            <a:endParaRPr lang="es-ES_tradnl" dirty="0"/>
          </a:p>
        </p:txBody>
      </p:sp>
      <p:pic>
        <p:nvPicPr>
          <p:cNvPr id="4" name="Content Placeholder 3" descr="Screen shot 2011-11-22 at 11.00.5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363" b="-250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1739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Expresiones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authentication</a:t>
            </a:r>
            <a:endParaRPr lang="es-ES_tradnl" dirty="0" smtClean="0"/>
          </a:p>
          <a:p>
            <a:r>
              <a:rPr lang="es-ES_tradnl" dirty="0" err="1" smtClean="0"/>
              <a:t>denyAll</a:t>
            </a:r>
            <a:endParaRPr lang="es-ES_tradnl" dirty="0" smtClean="0"/>
          </a:p>
          <a:p>
            <a:r>
              <a:rPr lang="es-ES_tradnl" dirty="0" err="1" smtClean="0"/>
              <a:t>hasAnyRole</a:t>
            </a:r>
            <a:r>
              <a:rPr lang="es-ES_tradnl" dirty="0" smtClean="0"/>
              <a:t>(lista de roles)</a:t>
            </a:r>
          </a:p>
          <a:p>
            <a:r>
              <a:rPr lang="es-ES_tradnl" dirty="0" err="1" smtClean="0"/>
              <a:t>hasRole</a:t>
            </a:r>
            <a:r>
              <a:rPr lang="es-ES_tradnl" dirty="0" smtClean="0"/>
              <a:t>(rol)</a:t>
            </a:r>
          </a:p>
          <a:p>
            <a:r>
              <a:rPr lang="es-ES_tradnl" dirty="0" err="1" smtClean="0"/>
              <a:t>hasIpAddress</a:t>
            </a:r>
            <a:r>
              <a:rPr lang="es-ES_tradnl" dirty="0" smtClean="0"/>
              <a:t>(Direcci</a:t>
            </a:r>
            <a:r>
              <a:rPr lang="es-ES_tradnl" dirty="0" smtClean="0"/>
              <a:t>ón IP)</a:t>
            </a:r>
          </a:p>
          <a:p>
            <a:r>
              <a:rPr lang="es-ES_tradnl" dirty="0" err="1" smtClean="0"/>
              <a:t>isAnonymous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isAuthenticated</a:t>
            </a:r>
            <a:r>
              <a:rPr lang="es-ES_tradnl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240204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Expresiones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isFullyAuthenticated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isRememberMe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permitAll</a:t>
            </a:r>
            <a:endParaRPr lang="es-ES_tradnl" dirty="0" smtClean="0"/>
          </a:p>
          <a:p>
            <a:r>
              <a:rPr lang="es-ES_tradnl" dirty="0" smtClean="0"/>
              <a:t>principal</a:t>
            </a:r>
          </a:p>
        </p:txBody>
      </p:sp>
    </p:spTree>
    <p:extLst>
      <p:ext uri="{BB962C8B-B14F-4D97-AF65-F5344CB8AC3E}">
        <p14:creationId xmlns:p14="http://schemas.microsoft.com/office/powerpoint/2010/main" val="26219275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Obligando el HTTPS</a:t>
            </a:r>
            <a:endParaRPr lang="es-ES_tradnl" dirty="0"/>
          </a:p>
        </p:txBody>
      </p:sp>
      <p:pic>
        <p:nvPicPr>
          <p:cNvPr id="4" name="Content Placeholder 3" descr="Screen shot 2011-11-22 at 11.05.37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169" b="-267169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2 at 11.06.2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048" b="-328048"/>
          <a:stretch>
            <a:fillRect/>
          </a:stretch>
        </p:blipFill>
        <p:spPr>
          <a:xfrm>
            <a:off x="1042988" y="4054475"/>
            <a:ext cx="7021512" cy="1752600"/>
          </a:xfrm>
        </p:spPr>
      </p:pic>
    </p:spTree>
    <p:extLst>
      <p:ext uri="{BB962C8B-B14F-4D97-AF65-F5344CB8AC3E}">
        <p14:creationId xmlns:p14="http://schemas.microsoft.com/office/powerpoint/2010/main" val="67244833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Asegurando la vista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security:accesscontrollist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err="1" smtClean="0"/>
              <a:t>Renderiza</a:t>
            </a:r>
            <a:r>
              <a:rPr lang="es-ES_tradnl" dirty="0" smtClean="0"/>
              <a:t> lo que se encuentra dentro siempre y cuando el usuario cuente con alguno de los roles estipulados en la lista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security:authentication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Accede a propiedades del usuario autenticado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security:authorize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err="1" smtClean="0"/>
              <a:t>Renderiza</a:t>
            </a:r>
            <a:r>
              <a:rPr lang="es-ES_tradnl" dirty="0" smtClean="0"/>
              <a:t> lo que se encuentra dentro siempre y cuando se cumpla con la restricci</a:t>
            </a:r>
            <a:r>
              <a:rPr lang="es-ES_tradnl" dirty="0" smtClean="0"/>
              <a:t>ón de seguridad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022965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</a:t>
            </a:r>
            <a:r>
              <a:rPr lang="es-ES_tradnl" dirty="0" smtClean="0"/>
              <a:t>ón de </a:t>
            </a:r>
            <a:r>
              <a:rPr lang="es-ES_tradnl" dirty="0" err="1" smtClean="0"/>
              <a:t>Tags</a:t>
            </a:r>
            <a:endParaRPr lang="es-ES_tradnl" dirty="0"/>
          </a:p>
        </p:txBody>
      </p:sp>
      <p:pic>
        <p:nvPicPr>
          <p:cNvPr id="4" name="Content Placeholder 3" descr="Screen shot 2011-11-22 at 11.09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358" b="-328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777453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Propiedades de </a:t>
            </a:r>
            <a:r>
              <a:rPr lang="es-ES_tradnl" dirty="0" err="1" smtClean="0"/>
              <a:t>authentication</a:t>
            </a:r>
            <a:endParaRPr lang="es-ES_tradnl" dirty="0"/>
          </a:p>
        </p:txBody>
      </p:sp>
      <p:pic>
        <p:nvPicPr>
          <p:cNvPr id="4" name="Content Placeholder 3" descr="Screen shot 2011-11-22 at 11.11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57" b="-25757"/>
          <a:stretch>
            <a:fillRect/>
          </a:stretch>
        </p:blipFill>
        <p:spPr>
          <a:xfrm>
            <a:off x="1042416" y="2313432"/>
            <a:ext cx="7022592" cy="62941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043490" y="2942849"/>
            <a:ext cx="7021518" cy="2863589"/>
          </a:xfrm>
        </p:spPr>
        <p:txBody>
          <a:bodyPr/>
          <a:lstStyle/>
          <a:p>
            <a:r>
              <a:rPr lang="es-ES_tradnl" dirty="0" err="1" smtClean="0"/>
              <a:t>authorities</a:t>
            </a:r>
            <a:endParaRPr lang="es-ES_tradnl" dirty="0" smtClean="0"/>
          </a:p>
          <a:p>
            <a:r>
              <a:rPr lang="es-ES_tradnl" dirty="0" err="1" smtClean="0"/>
              <a:t>credentials</a:t>
            </a:r>
            <a:endParaRPr lang="es-ES_tradnl" dirty="0" smtClean="0"/>
          </a:p>
          <a:p>
            <a:r>
              <a:rPr lang="es-ES_tradnl" dirty="0" err="1" smtClean="0"/>
              <a:t>details</a:t>
            </a:r>
            <a:endParaRPr lang="es-ES_tradnl" dirty="0" smtClean="0"/>
          </a:p>
          <a:p>
            <a:r>
              <a:rPr lang="es-ES_tradnl" dirty="0" smtClean="0"/>
              <a:t>principal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14963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Módulos</a:t>
            </a:r>
            <a:endParaRPr lang="es-ES_tradnl" dirty="0"/>
          </a:p>
        </p:txBody>
      </p:sp>
      <p:pic>
        <p:nvPicPr>
          <p:cNvPr id="4" name="Content Placeholder 3" descr="Screen shot 2011-11-16 at 12.0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6" r="-18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762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security:authorize</a:t>
            </a:r>
            <a:r>
              <a:rPr lang="es-ES_tradnl" dirty="0" smtClean="0"/>
              <a:t>&gt;</a:t>
            </a:r>
            <a:endParaRPr lang="es-ES_tradnl" dirty="0"/>
          </a:p>
        </p:txBody>
      </p:sp>
      <p:pic>
        <p:nvPicPr>
          <p:cNvPr id="6" name="Content Placeholder 5" descr="Screen shot 2011-11-22 at 11.1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757" b="-169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8904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Autenticando usuarios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En memoria</a:t>
            </a:r>
          </a:p>
          <a:p>
            <a:r>
              <a:rPr lang="es-ES_tradnl" dirty="0" smtClean="0"/>
              <a:t>JDBC</a:t>
            </a:r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OpenID</a:t>
            </a:r>
            <a:endParaRPr lang="es-ES_tradnl" dirty="0" smtClean="0"/>
          </a:p>
          <a:p>
            <a:r>
              <a:rPr lang="es-ES_tradnl" dirty="0" smtClean="0"/>
              <a:t>CAS</a:t>
            </a:r>
          </a:p>
          <a:p>
            <a:r>
              <a:rPr lang="es-ES_tradnl" dirty="0" smtClean="0"/>
              <a:t>X.509</a:t>
            </a:r>
          </a:p>
          <a:p>
            <a:r>
              <a:rPr lang="es-ES_tradnl" dirty="0" smtClean="0"/>
              <a:t>JAAS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960377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123620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Agregarle seguridad a la aplicaci</a:t>
            </a:r>
            <a:r>
              <a:rPr lang="es-ES_tradnl" dirty="0" smtClean="0"/>
              <a:t>ón Lote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797981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Integrando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Remoting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Es una conversaci</a:t>
            </a:r>
            <a:r>
              <a:rPr lang="es-ES_tradnl" dirty="0" smtClean="0"/>
              <a:t>ón entre una aplicación cliente y un servicio</a:t>
            </a:r>
          </a:p>
          <a:p>
            <a:r>
              <a:rPr lang="es-ES_tradnl" dirty="0" smtClean="0"/>
              <a:t>En el cliente se necesita cierta funcionalidad que no esta dentro de la aplicación, así que busca otro sistema para que se lo provea</a:t>
            </a:r>
          </a:p>
          <a:p>
            <a:r>
              <a:rPr lang="es-ES_tradnl" dirty="0" smtClean="0"/>
              <a:t>La aplicación remota provee esta funcionalidad mediante un servicio</a:t>
            </a:r>
          </a:p>
          <a:p>
            <a:r>
              <a:rPr lang="es-ES_tradnl" dirty="0" smtClean="0"/>
              <a:t>Las llamadas entre el cliente y el servidor se conocen como llamadas RPC</a:t>
            </a:r>
          </a:p>
        </p:txBody>
      </p:sp>
    </p:spTree>
    <p:extLst>
      <p:ext uri="{BB962C8B-B14F-4D97-AF65-F5344CB8AC3E}">
        <p14:creationId xmlns:p14="http://schemas.microsoft.com/office/powerpoint/2010/main" val="408953179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RPC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 smtClean="0"/>
              <a:t>RMI</a:t>
            </a:r>
          </a:p>
          <a:p>
            <a:pPr lvl="1"/>
            <a:r>
              <a:rPr lang="es-ES_tradnl" dirty="0" smtClean="0"/>
              <a:t>Acceso/provisi</a:t>
            </a:r>
            <a:r>
              <a:rPr lang="es-ES_tradnl" dirty="0" smtClean="0"/>
              <a:t>ón de servicios basados en Java cuando no existen restricciones de red</a:t>
            </a:r>
          </a:p>
          <a:p>
            <a:r>
              <a:rPr lang="es-ES_tradnl" dirty="0" err="1" smtClean="0"/>
              <a:t>Hessian</a:t>
            </a:r>
            <a:r>
              <a:rPr lang="es-ES_tradnl" dirty="0" smtClean="0"/>
              <a:t> o </a:t>
            </a:r>
            <a:r>
              <a:rPr lang="es-ES_tradnl" dirty="0" err="1" smtClean="0"/>
              <a:t>Burlap</a:t>
            </a:r>
            <a:endParaRPr lang="es-ES_tradnl" dirty="0" smtClean="0"/>
          </a:p>
          <a:p>
            <a:pPr lvl="1"/>
            <a:r>
              <a:rPr lang="es-ES_tradnl" dirty="0" smtClean="0"/>
              <a:t>Acceso/provisión de servicios basados en Java cuando existen restricciones de red</a:t>
            </a:r>
          </a:p>
          <a:p>
            <a:r>
              <a:rPr lang="es-ES_tradnl" dirty="0" smtClean="0"/>
              <a:t>HTTP </a:t>
            </a:r>
            <a:r>
              <a:rPr lang="es-ES_tradnl" dirty="0" err="1" smtClean="0"/>
              <a:t>Invoker</a:t>
            </a:r>
            <a:endParaRPr lang="es-ES_tradnl" dirty="0" smtClean="0"/>
          </a:p>
          <a:p>
            <a:pPr lvl="1"/>
            <a:r>
              <a:rPr lang="es-ES_tradnl" dirty="0" smtClean="0"/>
              <a:t>Acceso/provisión de servicios basados en Spring cuando existen restricciones de red y buscas la </a:t>
            </a:r>
            <a:r>
              <a:rPr lang="es-ES_tradnl" dirty="0" err="1" smtClean="0"/>
              <a:t>serialización</a:t>
            </a:r>
            <a:r>
              <a:rPr lang="es-ES_tradnl" dirty="0" smtClean="0"/>
              <a:t> Java sobre XML o alguna </a:t>
            </a:r>
            <a:r>
              <a:rPr lang="es-ES_tradnl" dirty="0" err="1" smtClean="0"/>
              <a:t>seralización</a:t>
            </a:r>
            <a:r>
              <a:rPr lang="es-ES_tradnl" dirty="0" smtClean="0"/>
              <a:t> propietaria</a:t>
            </a:r>
          </a:p>
          <a:p>
            <a:r>
              <a:rPr lang="es-ES_tradnl" dirty="0" smtClean="0"/>
              <a:t>JAX-RPC y JAX-WS</a:t>
            </a:r>
          </a:p>
          <a:p>
            <a:pPr lvl="1"/>
            <a:r>
              <a:rPr lang="es-ES_tradnl" dirty="0" smtClean="0"/>
              <a:t>Acceso/provisión de servicios soportados por varias plataformas utilizando estándares (SOAP)</a:t>
            </a:r>
          </a:p>
        </p:txBody>
      </p:sp>
    </p:spTree>
    <p:extLst>
      <p:ext uri="{BB962C8B-B14F-4D97-AF65-F5344CB8AC3E}">
        <p14:creationId xmlns:p14="http://schemas.microsoft.com/office/powerpoint/2010/main" val="66309788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170478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Agregar un servicio Web (</a:t>
            </a:r>
            <a:r>
              <a:rPr lang="es-ES_tradnl" dirty="0" err="1" smtClean="0"/>
              <a:t>webservice</a:t>
            </a:r>
            <a:r>
              <a:rPr lang="es-ES_tradnl" dirty="0" smtClean="0"/>
              <a:t>) a la aplicaci</a:t>
            </a:r>
            <a:r>
              <a:rPr lang="es-ES_tradnl" dirty="0" smtClean="0"/>
              <a:t>ón de Lote</a:t>
            </a:r>
          </a:p>
          <a:p>
            <a:r>
              <a:rPr lang="es-ES_tradnl" dirty="0" smtClean="0"/>
              <a:t>Crear una aplicación que consuma este servicio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93092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G R A C I A S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David Mendoza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jdmr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529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piedra angular de la infraestructura Spring</a:t>
            </a:r>
          </a:p>
          <a:p>
            <a:r>
              <a:rPr lang="es-ES_tradnl" dirty="0" smtClean="0"/>
              <a:t>Es el encargado de administrar como los </a:t>
            </a:r>
            <a:r>
              <a:rPr lang="es-ES_tradnl" dirty="0" err="1" smtClean="0"/>
              <a:t>Beans</a:t>
            </a:r>
            <a:r>
              <a:rPr lang="es-ES_tradnl" dirty="0" smtClean="0"/>
              <a:t> son creados, configurados y administrados.</a:t>
            </a:r>
          </a:p>
          <a:p>
            <a:r>
              <a:rPr lang="es-ES_tradnl" dirty="0" smtClean="0"/>
              <a:t>Encargada de la Inyección de Dependencias (DI)</a:t>
            </a:r>
          </a:p>
        </p:txBody>
      </p:sp>
    </p:spTree>
    <p:extLst>
      <p:ext uri="{BB962C8B-B14F-4D97-AF65-F5344CB8AC3E}">
        <p14:creationId xmlns:p14="http://schemas.microsoft.com/office/powerpoint/2010/main" val="65565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dirty="0" smtClean="0"/>
              <a:t>Spring in </a:t>
            </a:r>
            <a:r>
              <a:rPr lang="es-ES_tradnl" dirty="0" err="1" smtClean="0"/>
              <a:t>Action</a:t>
            </a:r>
            <a:r>
              <a:rPr lang="es-ES_tradnl" dirty="0" smtClean="0"/>
              <a:t>, 3ra Edici</a:t>
            </a:r>
            <a:r>
              <a:rPr lang="es-ES_tradnl" dirty="0" smtClean="0"/>
              <a:t>ón, Craig </a:t>
            </a:r>
            <a:r>
              <a:rPr lang="es-ES_tradnl" dirty="0" err="1" smtClean="0"/>
              <a:t>Walls</a:t>
            </a:r>
            <a:r>
              <a:rPr lang="es-ES_tradnl" dirty="0" smtClean="0"/>
              <a:t>, </a:t>
            </a:r>
            <a:r>
              <a:rPr lang="es-ES_tradnl" dirty="0" err="1" smtClean="0"/>
              <a:t>Manning</a:t>
            </a:r>
            <a:r>
              <a:rPr lang="es-ES_tradnl" dirty="0" smtClean="0"/>
              <a:t> </a:t>
            </a:r>
            <a:r>
              <a:rPr lang="es-ES_tradnl" dirty="0" err="1" smtClean="0"/>
              <a:t>Publicaions</a:t>
            </a:r>
            <a:r>
              <a:rPr lang="es-ES_tradnl" dirty="0" smtClean="0"/>
              <a:t> Co, 2011</a:t>
            </a:r>
          </a:p>
          <a:p>
            <a:r>
              <a:rPr lang="es-ES_tradnl" dirty="0">
                <a:hlinkClick r:id="rId2"/>
              </a:rPr>
              <a:t>http://static.springsource.org/spring/docs/3.0.x/spring-framework-reference/html/</a:t>
            </a:r>
            <a:r>
              <a:rPr lang="es-ES_tradnl" dirty="0" smtClean="0">
                <a:hlinkClick r:id="rId2"/>
              </a:rPr>
              <a:t>index.html</a:t>
            </a:r>
            <a:endParaRPr lang="es-ES_tradnl" dirty="0" smtClean="0"/>
          </a:p>
          <a:p>
            <a:r>
              <a:rPr lang="es-ES_tradnl" dirty="0">
                <a:hlinkClick r:id="rId3"/>
              </a:rPr>
              <a:t>http://static.springsource.org/spring-security/site/docs/3.0.x/reference/</a:t>
            </a:r>
            <a:r>
              <a:rPr lang="es-ES_tradnl" dirty="0" smtClean="0">
                <a:hlinkClick r:id="rId3"/>
              </a:rPr>
              <a:t>springsecurity.html</a:t>
            </a:r>
            <a:endParaRPr lang="es-ES_tradnl" dirty="0" smtClean="0"/>
          </a:p>
          <a:p>
            <a:r>
              <a:rPr lang="es-ES_tradnl" dirty="0">
                <a:hlinkClick r:id="rId4"/>
              </a:rPr>
              <a:t>http://blog.springsource.org/2006/05/30/getting-started-with-jpa-in-spring-20</a:t>
            </a:r>
            <a:r>
              <a:rPr lang="es-ES_tradnl" dirty="0" smtClean="0">
                <a:hlinkClick r:id="rId4"/>
              </a:rPr>
              <a:t>/</a:t>
            </a:r>
            <a:endParaRPr lang="es-ES_tradnl" dirty="0" smtClean="0"/>
          </a:p>
          <a:p>
            <a:r>
              <a:rPr lang="es-ES_tradnl" dirty="0">
                <a:hlinkClick r:id="rId5"/>
              </a:rPr>
              <a:t>http://code.google.com/p/dew-cineplanetupc20110/source/browse/trunk/cineplanet/src/main/java/edu/upc/cineplanet/repositoryjdbc/EntradaRepositoryJdbc.java?spec=svn351&amp;r=</a:t>
            </a:r>
            <a:r>
              <a:rPr lang="es-ES_tradnl" dirty="0" smtClean="0">
                <a:hlinkClick r:id="rId5"/>
              </a:rPr>
              <a:t>351</a:t>
            </a:r>
            <a:endParaRPr lang="es-ES_tradnl" dirty="0" smtClean="0"/>
          </a:p>
          <a:p>
            <a:r>
              <a:rPr lang="es-ES_tradnl" dirty="0">
                <a:hlinkClick r:id="rId6"/>
              </a:rPr>
              <a:t>http://www.devdaily.com/blog/post/jdbc/spring-jdbc-insert-auto-generated-</a:t>
            </a:r>
            <a:r>
              <a:rPr lang="es-ES_tradnl" dirty="0" smtClean="0">
                <a:hlinkClick r:id="rId6"/>
              </a:rPr>
              <a:t>key</a:t>
            </a:r>
            <a:endParaRPr lang="es-ES_tradnl" dirty="0" smtClean="0"/>
          </a:p>
          <a:p>
            <a:r>
              <a:rPr lang="es-ES_tradnl" dirty="0">
                <a:hlinkClick r:id="rId7"/>
              </a:rPr>
              <a:t>http://blog.springsource.org/2009/12/02/obtaining-spring-3-artifacts-with-maven</a:t>
            </a:r>
            <a:r>
              <a:rPr lang="es-ES_tradnl" dirty="0" smtClean="0">
                <a:hlinkClick r:id="rId7"/>
              </a:rPr>
              <a:t>/</a:t>
            </a:r>
            <a:endParaRPr lang="es-ES_tradnl" dirty="0" smtClean="0"/>
          </a:p>
          <a:p>
            <a:r>
              <a:rPr lang="es-ES_tradnl" dirty="0">
                <a:hlinkClick r:id="rId8"/>
              </a:rPr>
              <a:t>http://pookey.co.uk/wordpress/archives/50-getting-started-with-maven-and-</a:t>
            </a:r>
            <a:r>
              <a:rPr lang="es-ES_tradnl" dirty="0" smtClean="0">
                <a:hlinkClick r:id="rId8"/>
              </a:rPr>
              <a:t>spring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994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base para agregar tus propios aspectos a tu aplicación basada en Spring.</a:t>
            </a:r>
          </a:p>
          <a:p>
            <a:r>
              <a:rPr lang="es-ES_tradnl" dirty="0" smtClean="0"/>
              <a:t>Como DI, AOP nos provee de desacoplamiento entre objetos, pero con AOP podemos desacoplar responsabilidades de la aplicación como </a:t>
            </a:r>
            <a:r>
              <a:rPr lang="es-ES_tradnl" dirty="0" err="1" smtClean="0"/>
              <a:t>transaccionalidad</a:t>
            </a:r>
            <a:r>
              <a:rPr lang="es-ES_tradnl" dirty="0" smtClean="0"/>
              <a:t> y seguridad.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87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Datos e Integración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Abstraen el código repetitivo que tiene que ver con manejar una conexión a base de datos y sus distintos recursos.</a:t>
            </a:r>
          </a:p>
          <a:p>
            <a:r>
              <a:rPr lang="es-ES_tradnl" dirty="0" smtClean="0"/>
              <a:t>Apoya al desarrollador a hacer buen uso de estos recursos, manejando cosas como la conexión y desconexión de la base de datos.</a:t>
            </a:r>
          </a:p>
          <a:p>
            <a:r>
              <a:rPr lang="es-ES_tradnl" dirty="0" smtClean="0"/>
              <a:t>Contiene la lógica necesaria para conectarse a una herramienta de ORM así como al servicio de mensajería (JMS).</a:t>
            </a:r>
          </a:p>
          <a:p>
            <a:r>
              <a:rPr lang="es-ES_tradnl" dirty="0" smtClean="0"/>
              <a:t>También contiene la lógica para el manejo de transacciones.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810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Web y Acceso Remoto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una implementación del paradigma MVC, pero se puede conectar a otras implementaciones.</a:t>
            </a:r>
          </a:p>
          <a:p>
            <a:r>
              <a:rPr lang="es-ES_tradnl" dirty="0" smtClean="0"/>
              <a:t>Contiene la implementación de varias opciones para tener acceso remoto a la aplicación como RMI, </a:t>
            </a:r>
            <a:r>
              <a:rPr lang="es-ES_tradnl" dirty="0" err="1" smtClean="0"/>
              <a:t>Hessian</a:t>
            </a:r>
            <a:r>
              <a:rPr lang="es-ES_tradnl" dirty="0" smtClean="0"/>
              <a:t>, </a:t>
            </a:r>
            <a:r>
              <a:rPr lang="es-ES_tradnl" dirty="0" err="1" smtClean="0"/>
              <a:t>Burlap</a:t>
            </a:r>
            <a:r>
              <a:rPr lang="es-ES_tradnl" dirty="0" smtClean="0"/>
              <a:t>, JAX-WS, entre otros.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148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Reconociendo la importancia de pruebas escritas por el desarrollador, Spring nos provee de éste módulo.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080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Otros módulos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Web </a:t>
            </a:r>
            <a:r>
              <a:rPr lang="es-ES_tradnl" dirty="0" err="1" smtClean="0"/>
              <a:t>Flow</a:t>
            </a:r>
            <a:endParaRPr lang="es-ES_tradnl" dirty="0" smtClean="0"/>
          </a:p>
          <a:p>
            <a:r>
              <a:rPr lang="es-ES_tradnl" dirty="0" smtClean="0"/>
              <a:t>Web </a:t>
            </a:r>
            <a:r>
              <a:rPr lang="es-ES_tradnl" dirty="0" err="1" smtClean="0"/>
              <a:t>Services</a:t>
            </a:r>
            <a:endParaRPr lang="es-ES_tradnl" dirty="0" smtClean="0"/>
          </a:p>
          <a:p>
            <a:r>
              <a:rPr lang="es-ES_tradnl" dirty="0" smtClean="0"/>
              <a:t>Security</a:t>
            </a:r>
          </a:p>
          <a:p>
            <a:r>
              <a:rPr lang="es-ES_tradnl" dirty="0" err="1" smtClean="0"/>
              <a:t>Integration</a:t>
            </a:r>
            <a:endParaRPr lang="es-ES_tradnl" dirty="0" smtClean="0"/>
          </a:p>
          <a:p>
            <a:r>
              <a:rPr lang="es-ES_tradnl" dirty="0" err="1" smtClean="0"/>
              <a:t>Batch</a:t>
            </a:r>
            <a:endParaRPr lang="es-ES_tradnl" dirty="0" smtClean="0"/>
          </a:p>
          <a:p>
            <a:r>
              <a:rPr lang="es-ES_tradnl" dirty="0" smtClean="0"/>
              <a:t>Social</a:t>
            </a:r>
          </a:p>
          <a:p>
            <a:r>
              <a:rPr lang="es-ES_tradnl" dirty="0" smtClean="0"/>
              <a:t>Mobile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err="1" smtClean="0"/>
              <a:t>Dynamic</a:t>
            </a:r>
            <a:r>
              <a:rPr lang="es-ES_tradnl" dirty="0" smtClean="0"/>
              <a:t> Modules</a:t>
            </a:r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Rich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endParaRPr lang="es-ES_tradnl" dirty="0" smtClean="0"/>
          </a:p>
          <a:p>
            <a:r>
              <a:rPr lang="es-ES_tradnl" dirty="0" err="1" smtClean="0"/>
              <a:t>.Net</a:t>
            </a:r>
            <a:endParaRPr lang="es-ES_tradnl" dirty="0" smtClean="0"/>
          </a:p>
          <a:p>
            <a:r>
              <a:rPr lang="es-ES_tradnl" dirty="0" smtClean="0"/>
              <a:t>Flex</a:t>
            </a:r>
          </a:p>
          <a:p>
            <a:r>
              <a:rPr lang="es-ES_tradnl" dirty="0" smtClean="0"/>
              <a:t>Roo</a:t>
            </a:r>
          </a:p>
          <a:p>
            <a:r>
              <a:rPr lang="es-ES_tradnl" dirty="0" err="1" smtClean="0"/>
              <a:t>Extensions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6657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Historia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Nace la especificación de JavaBeans en Diciembre de 1996</a:t>
            </a:r>
          </a:p>
          <a:p>
            <a:r>
              <a:rPr lang="es-ES_tradnl" dirty="0" smtClean="0"/>
              <a:t>Nace la especificación de Enterprise JavaBeans (</a:t>
            </a:r>
            <a:r>
              <a:rPr lang="es-ES_tradnl" dirty="0" err="1" smtClean="0"/>
              <a:t>EJB’s</a:t>
            </a:r>
            <a:r>
              <a:rPr lang="es-ES_tradnl" dirty="0" smtClean="0"/>
              <a:t>) en Marzo de 1998</a:t>
            </a:r>
          </a:p>
          <a:p>
            <a:r>
              <a:rPr lang="es-ES_tradnl" dirty="0" smtClean="0"/>
              <a:t>Nace Spring (DI y AOP)</a:t>
            </a:r>
          </a:p>
          <a:p>
            <a:r>
              <a:rPr lang="es-ES_tradnl" dirty="0" smtClean="0"/>
              <a:t>Últimas especificaciones de EJB (3.0 y 3.1), incluyen DI y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04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2.5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Anotaciones</a:t>
            </a:r>
          </a:p>
          <a:p>
            <a:r>
              <a:rPr lang="es-ES_tradnl" dirty="0" smtClean="0"/>
              <a:t>Pruebas basadas en JUnit 4</a:t>
            </a:r>
          </a:p>
          <a:p>
            <a:r>
              <a:rPr lang="es-ES_tradnl" dirty="0" smtClean="0"/>
              <a:t>Soporte para Java 6 y JEE 5</a:t>
            </a:r>
          </a:p>
          <a:p>
            <a:r>
              <a:rPr lang="es-ES_tradnl" dirty="0" smtClean="0"/>
              <a:t>Mejoras a AOP</a:t>
            </a:r>
          </a:p>
          <a:p>
            <a:r>
              <a:rPr lang="es-ES_tradnl" dirty="0" smtClean="0"/>
              <a:t>Parámetros nombrados en </a:t>
            </a:r>
            <a:r>
              <a:rPr lang="es-ES_tradnl" dirty="0" err="1" smtClean="0"/>
              <a:t>SqlJdbcTemplate</a:t>
            </a:r>
            <a:endParaRPr lang="es-ES_tradnl" dirty="0" smtClean="0"/>
          </a:p>
          <a:p>
            <a:r>
              <a:rPr lang="es-ES_tradnl" dirty="0" smtClean="0"/>
              <a:t>Entre otras cosas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632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Soporte REST en Spring MVC</a:t>
            </a:r>
          </a:p>
          <a:p>
            <a:r>
              <a:rPr lang="es-ES_tradnl" dirty="0" smtClean="0"/>
              <a:t>Un nuevo lenguaje de expresiones para mejorar el DI</a:t>
            </a:r>
          </a:p>
          <a:p>
            <a:r>
              <a:rPr lang="es-ES_tradnl" dirty="0" smtClean="0"/>
              <a:t>Soporte para validación mediante el JSR-303</a:t>
            </a:r>
          </a:p>
          <a:p>
            <a:r>
              <a:rPr lang="es-ES_tradnl" dirty="0" smtClean="0"/>
              <a:t>Soporte para la nueva especificación de DI, la JSR-330</a:t>
            </a:r>
          </a:p>
          <a:p>
            <a:r>
              <a:rPr lang="es-ES_tradnl" dirty="0" smtClean="0"/>
              <a:t>Declaración basada en anotaciones para métodos asíncronos y programados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8086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Un nuevo modelo de configuración basada en anotaciones que permite una configuración de Spring con casi nada de XML</a:t>
            </a:r>
          </a:p>
          <a:p>
            <a:r>
              <a:rPr lang="es-ES_tradnl" dirty="0" smtClean="0"/>
              <a:t>La implementación del mapeo Objeto a XML (OXM) que estaba en el módulo de Spring Web </a:t>
            </a:r>
            <a:r>
              <a:rPr lang="es-ES_tradnl" dirty="0" err="1" smtClean="0"/>
              <a:t>Services</a:t>
            </a:r>
            <a:r>
              <a:rPr lang="es-ES_tradnl" dirty="0" smtClean="0"/>
              <a:t> se ha movido al </a:t>
            </a:r>
            <a:r>
              <a:rPr lang="es-ES_tradnl" dirty="0" err="1" smtClean="0"/>
              <a:t>Core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Se requiere de Java 5 para correr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843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Conexiones (</a:t>
            </a:r>
            <a:r>
              <a:rPr lang="es-ES_tradnl" dirty="0" err="1" smtClean="0"/>
              <a:t>Wiring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34693"/>
          </a:xfrm>
        </p:spPr>
        <p:txBody>
          <a:bodyPr/>
          <a:lstStyle/>
          <a:p>
            <a:r>
              <a:rPr lang="es-ES_tradnl" dirty="0" smtClean="0"/>
              <a:t>Existen dos formas de configurar el contenedor Spring</a:t>
            </a:r>
          </a:p>
          <a:p>
            <a:pPr lvl="1"/>
            <a:r>
              <a:rPr lang="es-ES_tradnl" dirty="0" smtClean="0"/>
              <a:t>A través de XML</a:t>
            </a:r>
          </a:p>
          <a:p>
            <a:pPr lvl="1"/>
            <a:r>
              <a:rPr lang="es-ES_tradnl" dirty="0" smtClean="0"/>
              <a:t>Configuración basada en Java</a:t>
            </a:r>
            <a:endParaRPr lang="es-ES_tradnl" dirty="0"/>
          </a:p>
        </p:txBody>
      </p:sp>
      <p:pic>
        <p:nvPicPr>
          <p:cNvPr id="5" name="Content Placeholder 4" descr="Screen shot 2011-11-16 at 3.29.30 P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04" b="-7804"/>
          <a:stretch>
            <a:fillRect/>
          </a:stretch>
        </p:blipFill>
        <p:spPr>
          <a:xfrm>
            <a:off x="1042988" y="4048125"/>
            <a:ext cx="7021512" cy="1758950"/>
          </a:xfrm>
        </p:spPr>
      </p:pic>
    </p:spTree>
    <p:extLst>
      <p:ext uri="{BB962C8B-B14F-4D97-AF65-F5344CB8AC3E}">
        <p14:creationId xmlns:p14="http://schemas.microsoft.com/office/powerpoint/2010/main" val="224717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 smtClean="0"/>
              <a:t>aop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declarar aspectos y para incluir los aspectos que hayan sido anotados en las clases Java</a:t>
            </a:r>
          </a:p>
          <a:p>
            <a:r>
              <a:rPr lang="es-ES_tradnl" dirty="0" err="1" smtClean="0"/>
              <a:t>beans</a:t>
            </a:r>
            <a:endParaRPr lang="es-ES_tradnl" dirty="0" smtClean="0"/>
          </a:p>
          <a:p>
            <a:pPr lvl="1"/>
            <a:r>
              <a:rPr lang="es-ES_tradnl" dirty="0" err="1" smtClean="0"/>
              <a:t>Core</a:t>
            </a:r>
            <a:r>
              <a:rPr lang="es-ES_tradnl" dirty="0" smtClean="0"/>
              <a:t> de Spring para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y cómo deben de estar conectados</a:t>
            </a:r>
          </a:p>
          <a:p>
            <a:r>
              <a:rPr lang="es-ES_tradnl" dirty="0" err="1" smtClean="0"/>
              <a:t>context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configurar el contexto de Spring, entre ellas la habilidad de configurar la auto detección y auto conexión de </a:t>
            </a:r>
            <a:r>
              <a:rPr lang="es-ES_tradnl" dirty="0" err="1" smtClean="0"/>
              <a:t>Beans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05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jee</a:t>
            </a:r>
            <a:endParaRPr lang="es-ES_tradnl" dirty="0" smtClean="0"/>
          </a:p>
          <a:p>
            <a:pPr lvl="1"/>
            <a:r>
              <a:rPr lang="es-ES_tradnl" dirty="0" smtClean="0"/>
              <a:t>Ofrece la integración con APIS JEE</a:t>
            </a:r>
          </a:p>
          <a:p>
            <a:r>
              <a:rPr lang="es-ES_tradnl" dirty="0" err="1" smtClean="0"/>
              <a:t>jms</a:t>
            </a:r>
            <a:endParaRPr lang="es-ES_tradnl" dirty="0" smtClean="0"/>
          </a:p>
          <a:p>
            <a:pPr lvl="1"/>
            <a:r>
              <a:rPr lang="es-ES_tradnl" dirty="0" smtClean="0"/>
              <a:t>Provee elementos para configurar </a:t>
            </a:r>
            <a:r>
              <a:rPr lang="es-ES_tradnl" dirty="0" err="1" smtClean="0"/>
              <a:t>Beans</a:t>
            </a:r>
            <a:r>
              <a:rPr lang="es-ES_tradnl" dirty="0" smtClean="0"/>
              <a:t> como objetos manejados por mensajes.</a:t>
            </a:r>
          </a:p>
          <a:p>
            <a:r>
              <a:rPr lang="es-ES_tradnl" dirty="0" err="1" smtClean="0"/>
              <a:t>lang</a:t>
            </a:r>
            <a:endParaRPr lang="es-ES_tradnl" dirty="0" smtClean="0"/>
          </a:p>
          <a:p>
            <a:pPr lvl="1"/>
            <a:r>
              <a:rPr lang="es-ES_tradnl" dirty="0" smtClean="0"/>
              <a:t>Habilita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pueden ser implementados como scripts de Groovy, </a:t>
            </a:r>
            <a:r>
              <a:rPr lang="es-ES_tradnl" dirty="0" err="1" smtClean="0"/>
              <a:t>JRuby</a:t>
            </a:r>
            <a:r>
              <a:rPr lang="es-ES_tradnl" dirty="0" smtClean="0"/>
              <a:t> o </a:t>
            </a:r>
            <a:r>
              <a:rPr lang="es-ES_tradnl" dirty="0" err="1" smtClean="0"/>
              <a:t>BeanShell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35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m</a:t>
            </a:r>
            <a:r>
              <a:rPr lang="es-ES_tradnl" dirty="0" err="1" smtClean="0"/>
              <a:t>vc</a:t>
            </a:r>
            <a:endParaRPr lang="es-ES_tradnl" dirty="0" smtClean="0"/>
          </a:p>
          <a:p>
            <a:pPr lvl="1"/>
            <a:r>
              <a:rPr lang="es-ES_tradnl" dirty="0" smtClean="0"/>
              <a:t>Configura el contexto de Spring MVC</a:t>
            </a:r>
          </a:p>
          <a:p>
            <a:r>
              <a:rPr lang="es-ES_tradnl" dirty="0" err="1" smtClean="0"/>
              <a:t>oxm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</a:t>
            </a:r>
            <a:r>
              <a:rPr lang="es-ES_tradnl" dirty="0" err="1" smtClean="0"/>
              <a:t>Object</a:t>
            </a:r>
            <a:r>
              <a:rPr lang="es-ES_tradnl" dirty="0" smtClean="0"/>
              <a:t>-</a:t>
            </a:r>
            <a:r>
              <a:rPr lang="es-ES_tradnl" dirty="0" err="1" smtClean="0"/>
              <a:t>to</a:t>
            </a:r>
            <a:r>
              <a:rPr lang="es-ES_tradnl" dirty="0" smtClean="0"/>
              <a:t>-XML</a:t>
            </a:r>
          </a:p>
          <a:p>
            <a:r>
              <a:rPr lang="es-ES_tradnl" dirty="0" err="1" smtClean="0"/>
              <a:t>tx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transacciones</a:t>
            </a:r>
          </a:p>
          <a:p>
            <a:r>
              <a:rPr lang="es-ES_tradnl" dirty="0" err="1" smtClean="0"/>
              <a:t>util</a:t>
            </a:r>
            <a:endParaRPr lang="es-ES_tradnl" dirty="0" smtClean="0"/>
          </a:p>
          <a:p>
            <a:pPr lvl="1"/>
            <a:r>
              <a:rPr lang="es-ES_tradnl" dirty="0" smtClean="0"/>
              <a:t>Diferentes herramientas que no encajan en ninguno de los anteriores y sirven a uno o a varios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3743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Además de estos </a:t>
            </a:r>
            <a:r>
              <a:rPr lang="es-ES_tradnl" i="1" dirty="0" err="1" smtClean="0"/>
              <a:t>namespaces</a:t>
            </a:r>
            <a:r>
              <a:rPr lang="es-ES_tradnl" dirty="0" smtClean="0"/>
              <a:t>  otros módulos, como Spring Security y Spring Web </a:t>
            </a:r>
            <a:r>
              <a:rPr lang="es-ES_tradnl" dirty="0" err="1" smtClean="0"/>
              <a:t>Flow</a:t>
            </a:r>
            <a:r>
              <a:rPr lang="es-ES_tradnl" dirty="0" smtClean="0"/>
              <a:t>, proveen sus propios </a:t>
            </a:r>
            <a:r>
              <a:rPr lang="es-ES_tradnl" i="1" dirty="0" err="1" smtClean="0"/>
              <a:t>namespaces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226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Revisar EjercicioSpring03 y analizar puntos de las diferentes formas de instanciar objetos mediante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400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Por defecto, todos los </a:t>
            </a:r>
            <a:r>
              <a:rPr lang="es-ES_tradnl" dirty="0" err="1" smtClean="0"/>
              <a:t>beans</a:t>
            </a:r>
            <a:r>
              <a:rPr lang="es-ES_tradnl" dirty="0" smtClean="0"/>
              <a:t> en Spring son </a:t>
            </a:r>
            <a:r>
              <a:rPr lang="es-ES_tradnl" i="1" dirty="0" err="1" smtClean="0"/>
              <a:t>singletons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Cada vez que una instancia de una clase es requerida el contenedor Spring le dará la misma versión.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078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Simplifica Java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simplifica Java</a:t>
            </a:r>
          </a:p>
          <a:p>
            <a:pPr lvl="1"/>
            <a:r>
              <a:rPr lang="es-ES_tradnl" dirty="0" smtClean="0"/>
              <a:t>Utilizando </a:t>
            </a:r>
            <a:r>
              <a:rPr lang="es-ES_tradnl" i="1" dirty="0" err="1" smtClean="0"/>
              <a:t>Plain</a:t>
            </a:r>
            <a:r>
              <a:rPr lang="es-ES_tradnl" i="1" dirty="0" smtClean="0"/>
              <a:t> Old Java </a:t>
            </a:r>
            <a:r>
              <a:rPr lang="es-ES_tradnl" i="1" dirty="0" err="1" smtClean="0"/>
              <a:t>Objects</a:t>
            </a:r>
            <a:r>
              <a:rPr lang="es-ES_tradnl" i="1" dirty="0" smtClean="0"/>
              <a:t> </a:t>
            </a:r>
            <a:r>
              <a:rPr lang="es-ES_tradnl" dirty="0" smtClean="0"/>
              <a:t>(</a:t>
            </a:r>
            <a:r>
              <a:rPr lang="es-ES_tradnl" dirty="0" err="1" smtClean="0"/>
              <a:t>POJO’s</a:t>
            </a:r>
            <a:r>
              <a:rPr lang="es-ES_tradnl" dirty="0" smtClean="0"/>
              <a:t>)</a:t>
            </a:r>
          </a:p>
          <a:p>
            <a:pPr lvl="1"/>
            <a:r>
              <a:rPr lang="es-ES_tradnl" dirty="0" smtClean="0"/>
              <a:t>Desacoplamiento a través de Inyección de Dependencias (DI)</a:t>
            </a:r>
          </a:p>
          <a:p>
            <a:pPr lvl="1"/>
            <a:r>
              <a:rPr lang="es-ES_tradnl" dirty="0" smtClean="0"/>
              <a:t>Programación declarativa a través de convenciones y aspectos (AOP)</a:t>
            </a:r>
          </a:p>
          <a:p>
            <a:pPr lvl="1"/>
            <a:r>
              <a:rPr lang="es-ES_tradnl" dirty="0" smtClean="0"/>
              <a:t>Reducción de código repetitivo a través de plantillas y aspectos (AOP)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616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err="1"/>
              <a:t>s</a:t>
            </a:r>
            <a:r>
              <a:rPr lang="es-ES_tradnl" dirty="0" err="1" smtClean="0"/>
              <a:t>ingleton</a:t>
            </a:r>
            <a:endParaRPr lang="es-ES_tradnl" dirty="0" smtClean="0"/>
          </a:p>
          <a:p>
            <a:pPr lvl="1"/>
            <a:r>
              <a:rPr lang="es-ES_tradnl" dirty="0" smtClean="0"/>
              <a:t>Hay solo una instancia en el contenedor de Spring (por defecto)</a:t>
            </a:r>
          </a:p>
          <a:p>
            <a:r>
              <a:rPr lang="es-ES_tradnl" dirty="0" err="1" smtClean="0"/>
              <a:t>prototype</a:t>
            </a:r>
            <a:endParaRPr lang="es-ES_tradnl" dirty="0" smtClean="0"/>
          </a:p>
          <a:p>
            <a:pPr lvl="1"/>
            <a:r>
              <a:rPr lang="es-ES_tradnl" dirty="0" smtClean="0"/>
              <a:t>Cada vez que se requiere una instancia el contenedor le genera una nueva</a:t>
            </a:r>
          </a:p>
          <a:p>
            <a:r>
              <a:rPr lang="es-ES_tradnl" dirty="0" err="1" smtClean="0"/>
              <a:t>request</a:t>
            </a:r>
            <a:endParaRPr lang="es-ES_tradnl" dirty="0" smtClean="0"/>
          </a:p>
          <a:p>
            <a:pPr lvl="1"/>
            <a:r>
              <a:rPr lang="es-ES_tradnl" dirty="0" smtClean="0"/>
              <a:t>Pone un </a:t>
            </a:r>
            <a:r>
              <a:rPr lang="es-ES_tradnl" dirty="0" err="1" smtClean="0"/>
              <a:t>bean</a:t>
            </a:r>
            <a:r>
              <a:rPr lang="es-ES_tradnl" dirty="0" smtClean="0"/>
              <a:t> en el </a:t>
            </a:r>
            <a:r>
              <a:rPr lang="es-ES_tradnl" dirty="0" err="1" smtClean="0"/>
              <a:t>request</a:t>
            </a:r>
            <a:r>
              <a:rPr lang="es-ES_tradnl" dirty="0"/>
              <a:t> </a:t>
            </a:r>
            <a:r>
              <a:rPr lang="es-ES_tradnl" dirty="0" smtClean="0"/>
              <a:t>(siempre y cuando esté en un ambiente con contexto web)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9755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web)</a:t>
            </a:r>
          </a:p>
          <a:p>
            <a:r>
              <a:rPr lang="es-ES_tradnl" dirty="0" smtClean="0"/>
              <a:t>global-</a:t>
            </a:r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de </a:t>
            </a:r>
            <a:r>
              <a:rPr lang="es-ES_tradnl" dirty="0" err="1" smtClean="0"/>
              <a:t>portlets</a:t>
            </a:r>
            <a:r>
              <a:rPr lang="es-ES_tradnl" dirty="0" smtClean="0"/>
              <a:t>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866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pic>
        <p:nvPicPr>
          <p:cNvPr id="4" name="Content Placeholder 3" descr="Screen shot 2011-11-16 at 8.37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255" b="-342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07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Inicialización y Destrucción</a:t>
            </a:r>
            <a:endParaRPr lang="es-ES_tradnl" dirty="0"/>
          </a:p>
        </p:txBody>
      </p:sp>
      <p:pic>
        <p:nvPicPr>
          <p:cNvPr id="6" name="Content Placeholder 5" descr="Screen shot 2011-11-17 at 5.27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212" r="-55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9" name="Content Placeholder 8" descr="Screen shot 2011-11-17 at 5.27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92" b="-33992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9832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Inicialización y Destrucción (cont.)</a:t>
            </a:r>
            <a:endParaRPr lang="es-ES_tradnl" dirty="0"/>
          </a:p>
        </p:txBody>
      </p:sp>
      <p:pic>
        <p:nvPicPr>
          <p:cNvPr id="4" name="Content Placeholder 3" descr="Screen shot 2011-11-17 at 5.35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97" b="-58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008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655318"/>
          </a:xfrm>
        </p:spPr>
        <p:txBody>
          <a:bodyPr/>
          <a:lstStyle/>
          <a:p>
            <a:r>
              <a:rPr lang="es-ES_tradnl" dirty="0" smtClean="0"/>
              <a:t>Para inyectar propiedades utilizamos &lt;</a:t>
            </a:r>
            <a:r>
              <a:rPr lang="es-ES_tradnl" dirty="0" err="1" smtClean="0"/>
              <a:t>property</a:t>
            </a:r>
            <a:r>
              <a:rPr lang="es-ES_tradnl" dirty="0" smtClean="0"/>
              <a:t>&gt;</a:t>
            </a:r>
            <a:endParaRPr lang="es-ES_tradnl" dirty="0"/>
          </a:p>
        </p:txBody>
      </p:sp>
      <p:pic>
        <p:nvPicPr>
          <p:cNvPr id="5" name="Content Placeholder 4" descr="Screen shot 2011-11-17 at 5.37.3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76" b="-49976"/>
          <a:stretch>
            <a:fillRect/>
          </a:stretch>
        </p:blipFill>
        <p:spPr>
          <a:xfrm>
            <a:off x="1042416" y="3968749"/>
            <a:ext cx="7022592" cy="1837689"/>
          </a:xfrm>
        </p:spPr>
      </p:pic>
    </p:spTree>
    <p:extLst>
      <p:ext uri="{BB962C8B-B14F-4D97-AF65-F5344CB8AC3E}">
        <p14:creationId xmlns:p14="http://schemas.microsoft.com/office/powerpoint/2010/main" val="8084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6" name="Content Placeholder 5" descr="Screen shot 2011-11-17 at 5.41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624" b="-113624"/>
          <a:stretch>
            <a:fillRect/>
          </a:stretch>
        </p:blipFill>
        <p:spPr>
          <a:xfrm>
            <a:off x="1042988" y="2312988"/>
            <a:ext cx="7024687" cy="1655762"/>
          </a:xfrm>
        </p:spPr>
      </p:pic>
      <p:pic>
        <p:nvPicPr>
          <p:cNvPr id="7" name="Content Placeholder 6" descr="Screen shot 2011-11-17 at 5.42.3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57" b="-27857"/>
          <a:stretch>
            <a:fillRect/>
          </a:stretch>
        </p:blipFill>
        <p:spPr>
          <a:xfrm>
            <a:off x="1042988" y="3968749"/>
            <a:ext cx="7022020" cy="1837689"/>
          </a:xfrm>
        </p:spPr>
      </p:pic>
    </p:spTree>
    <p:extLst>
      <p:ext uri="{BB962C8B-B14F-4D97-AF65-F5344CB8AC3E}">
        <p14:creationId xmlns:p14="http://schemas.microsoft.com/office/powerpoint/2010/main" val="331074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7" name="Content Placeholder 6" descr="Screen shot 2011-11-17 at 5.4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" b="-2057"/>
          <a:stretch>
            <a:fillRect/>
          </a:stretch>
        </p:blipFill>
        <p:spPr>
          <a:xfrm>
            <a:off x="1043492" y="2323652"/>
            <a:ext cx="6777317" cy="1660973"/>
          </a:xfrm>
        </p:spPr>
      </p:pic>
      <p:pic>
        <p:nvPicPr>
          <p:cNvPr id="8" name="Picture 7" descr="Screen shot 2011-11-17 at 5.45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2" y="3984625"/>
            <a:ext cx="7024742" cy="1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4" name="Content Placeholder 3" descr="Screen shot 2011-11-17 at 5.47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2" b="-29732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9" name="Content Placeholder 8" descr="Screen shot 2011-11-17 at 5.47.3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484" b="-92484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407636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list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que acepta duplicados</a:t>
            </a:r>
          </a:p>
          <a:p>
            <a:r>
              <a:rPr lang="es-ES_tradnl" dirty="0" smtClean="0"/>
              <a:t>&lt;set&gt;</a:t>
            </a:r>
          </a:p>
          <a:p>
            <a:pPr lvl="1"/>
            <a:r>
              <a:rPr lang="es-ES_tradnl" dirty="0" smtClean="0"/>
              <a:t>Conecta una lista que no acepta duplicados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map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de valores pares (nombre y valor) donde tanto el nombre como el valor pueden ser de cualquier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24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EJB 2.0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s-ES_tradnl" sz="1600" dirty="0" err="1" smtClean="0"/>
              <a:t>package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ejb.session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javax.ejb.SessionBean</a:t>
            </a:r>
            <a:r>
              <a:rPr lang="es-ES_tradnl" sz="1600" dirty="0"/>
              <a:t>; </a:t>
            </a: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javax.ejb.SessionContext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class</a:t>
            </a:r>
            <a:r>
              <a:rPr lang="es-ES_tradnl" sz="1600" dirty="0"/>
              <a:t> </a:t>
            </a:r>
            <a:r>
              <a:rPr lang="es-ES_tradnl" sz="1600" dirty="0" err="1"/>
              <a:t>HelloWorldBean</a:t>
            </a:r>
            <a:r>
              <a:rPr lang="es-ES_tradnl" sz="1600" dirty="0"/>
              <a:t> </a:t>
            </a:r>
            <a:r>
              <a:rPr lang="es-ES_tradnl" sz="1600" dirty="0" err="1"/>
              <a:t>implements</a:t>
            </a:r>
            <a:r>
              <a:rPr lang="es-ES_tradnl" sz="1600" dirty="0"/>
              <a:t> </a:t>
            </a:r>
            <a:r>
              <a:rPr lang="es-ES_tradnl" sz="1600" dirty="0" err="1"/>
              <a:t>SessionBean</a:t>
            </a:r>
            <a:r>
              <a:rPr lang="es-ES_tradnl" sz="1600" dirty="0"/>
              <a:t> { </a:t>
            </a:r>
            <a:endParaRPr lang="es-ES_tradnl" sz="1600" dirty="0" smtClean="0"/>
          </a:p>
          <a:p>
            <a:pPr marL="365760" lvl="1" indent="0">
              <a:buNone/>
            </a:pPr>
            <a:r>
              <a:rPr lang="es-ES_tradnl" sz="1600" dirty="0" err="1" smtClean="0"/>
              <a:t>public</a:t>
            </a:r>
            <a:r>
              <a:rPr lang="es-ES_tradnl" sz="1600" dirty="0" smtClean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ejbActivate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ejbPassivate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ejbRemove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setSessionContext</a:t>
            </a:r>
            <a:r>
              <a:rPr lang="es-ES_tradnl" sz="1600" dirty="0"/>
              <a:t>(</a:t>
            </a:r>
            <a:r>
              <a:rPr lang="es-ES_tradnl" sz="1600" dirty="0" err="1"/>
              <a:t>SessionContext</a:t>
            </a:r>
            <a:r>
              <a:rPr lang="es-ES_tradnl" sz="1600" dirty="0"/>
              <a:t> </a:t>
            </a:r>
            <a:r>
              <a:rPr lang="es-ES_tradnl" sz="1600" dirty="0" err="1"/>
              <a:t>ctx</a:t>
            </a:r>
            <a:r>
              <a:rPr lang="es-ES_tradnl" sz="1600" dirty="0"/>
              <a:t>) </a:t>
            </a:r>
            <a:r>
              <a:rPr lang="es-ES_tradnl" sz="1600" dirty="0" smtClean="0"/>
              <a:t>{}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String</a:t>
            </a:r>
            <a:r>
              <a:rPr lang="es-ES_tradnl" sz="1600" dirty="0"/>
              <a:t> </a:t>
            </a:r>
            <a:r>
              <a:rPr lang="es-ES_tradnl" sz="1600" dirty="0" err="1"/>
              <a:t>sayHello</a:t>
            </a:r>
            <a:r>
              <a:rPr lang="es-ES_tradnl" sz="1600" dirty="0"/>
              <a:t>() { </a:t>
            </a:r>
            <a:r>
              <a:rPr lang="es-ES_tradnl" sz="1600" dirty="0" err="1"/>
              <a:t>return</a:t>
            </a:r>
            <a:r>
              <a:rPr lang="es-ES_tradnl" sz="1600" dirty="0"/>
              <a:t> "</a:t>
            </a:r>
            <a:r>
              <a:rPr lang="es-ES_tradnl" sz="1600" dirty="0" err="1"/>
              <a:t>Hello</a:t>
            </a:r>
            <a:r>
              <a:rPr lang="es-ES_tradnl" sz="1600" dirty="0"/>
              <a:t> </a:t>
            </a:r>
            <a:r>
              <a:rPr lang="es-ES_tradnl" sz="1600" dirty="0" err="1" smtClean="0"/>
              <a:t>World</a:t>
            </a:r>
            <a:r>
              <a:rPr lang="es-ES_tradnl" sz="1600" dirty="0" smtClean="0"/>
              <a:t>”;}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ejbCreate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68580" indent="0">
              <a:buNone/>
            </a:pPr>
            <a:r>
              <a:rPr lang="es-ES_tradnl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64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props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Conectando una lista de pares de valores donde tanto el nombre como el valor son de tipo </a:t>
            </a:r>
            <a:r>
              <a:rPr lang="es-ES_tradnl" dirty="0" err="1" smtClean="0"/>
              <a:t>String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4364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5.2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" b="-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167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23" b="-20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451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Otros valores que pueden ser utilizados dentro de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son: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bean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null</a:t>
            </a:r>
            <a:r>
              <a:rPr lang="es-ES_tradnl" dirty="0" smtClean="0"/>
              <a:t>/&gt;</a:t>
            </a:r>
          </a:p>
          <a:p>
            <a:pPr lvl="1"/>
            <a:r>
              <a:rPr lang="es-ES_tradnl" dirty="0" smtClean="0"/>
              <a:t>Inclusive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para tener listas multidimensionales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8076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0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28" b="-18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599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5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76" b="-42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7807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La propiedad &lt;</a:t>
            </a:r>
            <a:r>
              <a:rPr lang="es-ES_tradnl" dirty="0" err="1" smtClean="0"/>
              <a:t>entry</a:t>
            </a:r>
            <a:r>
              <a:rPr lang="es-ES_tradnl" dirty="0" smtClean="0"/>
              <a:t>&gt; en </a:t>
            </a:r>
            <a:r>
              <a:rPr lang="es-ES_tradnl" dirty="0" err="1" smtClean="0"/>
              <a:t>map</a:t>
            </a:r>
            <a:r>
              <a:rPr lang="es-ES_tradnl" dirty="0" smtClean="0"/>
              <a:t> puede contener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una referencia a otro objeto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una referencia a otro objeto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8705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6" name="Content Placeholder 5" descr="Screen shot 2011-11-17 at 6.07.0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214" b="-312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6.07.1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9" r="-6579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703230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byName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que tengan el mismo nombre</a:t>
            </a:r>
          </a:p>
          <a:p>
            <a:r>
              <a:rPr lang="es-ES_tradnl" dirty="0" err="1" smtClean="0"/>
              <a:t>byType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del mismo tipo</a:t>
            </a:r>
          </a:p>
        </p:txBody>
      </p:sp>
    </p:spTree>
    <p:extLst>
      <p:ext uri="{BB962C8B-B14F-4D97-AF65-F5344CB8AC3E}">
        <p14:creationId xmlns:p14="http://schemas.microsoft.com/office/powerpoint/2010/main" val="938965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constructor</a:t>
            </a:r>
          </a:p>
          <a:p>
            <a:pPr lvl="1"/>
            <a:r>
              <a:rPr lang="es-ES_tradnl" dirty="0" smtClean="0"/>
              <a:t>Intenta inyectar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que se inicialicen por el constructor, encontrando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puedan asignarse a los argumentos del constructor</a:t>
            </a:r>
          </a:p>
          <a:p>
            <a:r>
              <a:rPr lang="es-ES_tradnl" dirty="0" err="1" smtClean="0"/>
              <a:t>autodetect</a:t>
            </a:r>
            <a:endParaRPr lang="es-ES_tradnl" dirty="0" smtClean="0"/>
          </a:p>
          <a:p>
            <a:pPr lvl="1"/>
            <a:r>
              <a:rPr lang="es-ES_tradnl" dirty="0" smtClean="0"/>
              <a:t>Primero intenta inicializarlo por constructor, si esto no funciona intenta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5861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spring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HelloWorldBean</a:t>
            </a:r>
            <a:r>
              <a:rPr lang="es-ES_tradnl" dirty="0"/>
              <a:t> { </a:t>
            </a:r>
            <a:endParaRPr lang="es-ES_tradnl" dirty="0" smtClean="0"/>
          </a:p>
          <a:p>
            <a:pPr marL="365760" lvl="1" indent="0">
              <a:buNone/>
            </a:pP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/>
              <a:t>String</a:t>
            </a:r>
            <a:r>
              <a:rPr lang="es-ES_tradnl" sz="2400" dirty="0"/>
              <a:t> </a:t>
            </a:r>
            <a:r>
              <a:rPr lang="es-ES_tradnl" sz="2400" dirty="0" err="1"/>
              <a:t>sayHello</a:t>
            </a:r>
            <a:r>
              <a:rPr lang="es-ES_tradnl" sz="2400" dirty="0"/>
              <a:t>() {</a:t>
            </a:r>
          </a:p>
          <a:p>
            <a:pPr marL="640080" lvl="2" indent="0">
              <a:buNone/>
            </a:pPr>
            <a:r>
              <a:rPr lang="es-ES_tradnl" sz="2400" dirty="0" err="1" smtClean="0"/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"</a:t>
            </a:r>
            <a:r>
              <a:rPr lang="es-ES_tradnl" sz="2400" dirty="0" err="1"/>
              <a:t>Hello</a:t>
            </a:r>
            <a:r>
              <a:rPr lang="es-ES_tradnl" sz="2400" dirty="0"/>
              <a:t> </a:t>
            </a:r>
            <a:r>
              <a:rPr lang="es-ES_tradnl" sz="2400" dirty="0" err="1"/>
              <a:t>World</a:t>
            </a:r>
            <a:r>
              <a:rPr lang="es-ES_tradnl" sz="2400" dirty="0"/>
              <a:t>";</a:t>
            </a:r>
          </a:p>
          <a:p>
            <a:pPr marL="365760" lvl="1" indent="0">
              <a:buNone/>
            </a:pPr>
            <a:r>
              <a:rPr lang="es-ES_tradnl" sz="2400" dirty="0"/>
              <a:t>}</a:t>
            </a:r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36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4" name="Content Placeholder 3" descr="Screen shot 2011-11-17 at 6.2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42" b="-10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177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7" name="Content Placeholder 6" descr="Screen shot 2011-11-17 at 6.25.5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113" b="-9411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5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85" b="-17885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80591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similar al de </a:t>
            </a:r>
            <a:r>
              <a:rPr lang="es-ES_tradnl" dirty="0" err="1" smtClean="0"/>
              <a:t>byName</a:t>
            </a:r>
            <a:r>
              <a:rPr lang="es-ES_tradnl" dirty="0" smtClean="0"/>
              <a:t>, pero solo que en lugar de revisar el nombre del </a:t>
            </a:r>
            <a:r>
              <a:rPr lang="es-ES_tradnl" dirty="0" err="1" smtClean="0"/>
              <a:t>bean</a:t>
            </a:r>
            <a:r>
              <a:rPr lang="es-ES_tradnl" dirty="0" smtClean="0"/>
              <a:t>, revisa su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9755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pic>
        <p:nvPicPr>
          <p:cNvPr id="7" name="Content Placeholder 6" descr="Screen shot 2011-11-17 at 6.29.21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88" b="-5008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9.3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34" b="-44034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697583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pic>
        <p:nvPicPr>
          <p:cNvPr id="6" name="Content Placeholder 5" descr="Screen shot 2011-11-17 at 6.3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329" b="-186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669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las mismas limitantes que la inyección por tipo (</a:t>
            </a:r>
            <a:r>
              <a:rPr lang="es-ES_tradnl" dirty="0" err="1" smtClean="0"/>
              <a:t>byType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Spring no va a adivinar cual </a:t>
            </a:r>
            <a:r>
              <a:rPr lang="es-ES_tradnl" dirty="0" err="1" smtClean="0"/>
              <a:t>bean</a:t>
            </a:r>
            <a:r>
              <a:rPr lang="es-ES_tradnl" dirty="0" smtClean="0"/>
              <a:t> asignar al atributo del constructor y si este </a:t>
            </a:r>
            <a:r>
              <a:rPr lang="es-ES_tradnl" dirty="0" err="1" smtClean="0"/>
              <a:t>bean</a:t>
            </a:r>
            <a:r>
              <a:rPr lang="es-ES_tradnl" dirty="0" smtClean="0"/>
              <a:t> cuenta con varios constructores, tampoco va adivinar cual utilizar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9347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Auto detectar la inyección</a:t>
            </a:r>
            <a:endParaRPr lang="es-ES_tradnl" dirty="0"/>
          </a:p>
        </p:txBody>
      </p:sp>
      <p:pic>
        <p:nvPicPr>
          <p:cNvPr id="4" name="Content Placeholder 3" descr="Screen shot 2011-11-17 at 6.39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933" b="-195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316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Configuración general de la auto inyección</a:t>
            </a:r>
            <a:endParaRPr lang="es-ES_tradnl" dirty="0"/>
          </a:p>
        </p:txBody>
      </p:sp>
      <p:pic>
        <p:nvPicPr>
          <p:cNvPr id="4" name="Content Placeholder 3" descr="Screen shot 2011-11-17 at 6.40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38" b="-58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397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1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93" b="-72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741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3.1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469" b="-70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80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Acoplamiento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RescueDamselQuest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() </a:t>
            </a:r>
            <a:r>
              <a:rPr lang="es-ES_tradnl" dirty="0" smtClean="0"/>
              <a:t>{</a:t>
            </a:r>
          </a:p>
          <a:p>
            <a:pPr marL="68580" indent="0">
              <a:buNone/>
            </a:pPr>
            <a:r>
              <a:rPr lang="es-ES_tradnl" dirty="0"/>
              <a:t>	</a:t>
            </a:r>
            <a:r>
              <a:rPr lang="es-ES_tradnl" dirty="0" err="1" smtClean="0"/>
              <a:t>quest</a:t>
            </a:r>
            <a:r>
              <a:rPr lang="es-ES_tradnl" dirty="0" smtClean="0"/>
              <a:t> </a:t>
            </a:r>
            <a:r>
              <a:rPr lang="es-ES_tradnl" dirty="0"/>
              <a:t>= new </a:t>
            </a:r>
            <a:r>
              <a:rPr lang="es-ES_tradnl" dirty="0" err="1"/>
              <a:t>RescueDamselQuest</a:t>
            </a:r>
            <a:r>
              <a:rPr lang="es-ES_tradnl" dirty="0"/>
              <a:t>()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/>
              <a:t>throws</a:t>
            </a:r>
            <a:r>
              <a:rPr lang="es-ES_tradnl" dirty="0"/>
              <a:t> </a:t>
            </a:r>
            <a:r>
              <a:rPr lang="es-ES_tradnl" dirty="0" err="1"/>
              <a:t>QuestException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/>
              <a:t> </a:t>
            </a:r>
            <a:r>
              <a:rPr lang="es-ES_tradnl" dirty="0" smtClean="0"/>
              <a:t>        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11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Desde la versión 2.5, una de las formas más interesantes para la inyección de componentes es utilizar anotaciones</a:t>
            </a:r>
          </a:p>
          <a:p>
            <a:r>
              <a:rPr lang="es-ES_tradnl" dirty="0" smtClean="0"/>
              <a:t>No es muy diferente de la que se utiliza en el XML, pero si puede ser más detallada</a:t>
            </a:r>
          </a:p>
          <a:p>
            <a:r>
              <a:rPr lang="es-ES_tradnl" dirty="0" smtClean="0"/>
              <a:t>Por defecto, la inyección basada en anotaciones no está habilitada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8814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pic>
        <p:nvPicPr>
          <p:cNvPr id="4" name="Content Placeholder 3" descr="Screen shot 2011-11-17 at 6.4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98" b="-2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3988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3 soporta varias tipos de anotaciones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r>
              <a:rPr lang="es-ES_tradnl" dirty="0" smtClean="0"/>
              <a:t> (JSR-330)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Resource</a:t>
            </a:r>
            <a:r>
              <a:rPr lang="es-ES_tradnl" dirty="0" smtClean="0"/>
              <a:t> (JSR-250)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3112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6" name="Content Placeholder 5" descr="Screen shot 2011-11-17 at 8.17.0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4" b="-234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8.17.3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011" b="-2901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68101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5" name="Content Placeholder 4" descr="Screen shot 2011-11-17 at 8.18.33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78" b="-2027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18.4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0" b="-31460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6099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Limitantes</a:t>
            </a:r>
          </a:p>
          <a:p>
            <a:pPr lvl="1"/>
            <a:r>
              <a:rPr lang="es-ES_tradnl" dirty="0" smtClean="0"/>
              <a:t>Debe de existir solo un </a:t>
            </a:r>
            <a:r>
              <a:rPr lang="es-ES_tradnl" dirty="0" err="1" smtClean="0"/>
              <a:t>bean</a:t>
            </a:r>
            <a:r>
              <a:rPr lang="es-ES_tradnl" dirty="0" smtClean="0"/>
              <a:t> que aplique para la asignación</a:t>
            </a:r>
          </a:p>
        </p:txBody>
      </p:sp>
    </p:spTree>
    <p:extLst>
      <p:ext uri="{BB962C8B-B14F-4D97-AF65-F5344CB8AC3E}">
        <p14:creationId xmlns:p14="http://schemas.microsoft.com/office/powerpoint/2010/main" val="991119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/>
              <a:t>Por defecto al poner la anotación @</a:t>
            </a:r>
            <a:r>
              <a:rPr lang="es-ES_tradnl" dirty="0" err="1"/>
              <a:t>Autowired</a:t>
            </a:r>
            <a:r>
              <a:rPr lang="es-ES_tradnl" dirty="0"/>
              <a:t> la propiedad será </a:t>
            </a:r>
            <a:r>
              <a:rPr lang="es-ES_tradnl" dirty="0" smtClean="0"/>
              <a:t>requerida</a:t>
            </a:r>
            <a:endParaRPr lang="es-ES_tradnl" dirty="0"/>
          </a:p>
        </p:txBody>
      </p:sp>
      <p:pic>
        <p:nvPicPr>
          <p:cNvPr id="6" name="Content Placeholder 5" descr="Screen shot 2011-11-17 at 8.24.1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04" b="-41804"/>
          <a:stretch>
            <a:fillRect/>
          </a:stretch>
        </p:blipFill>
        <p:spPr>
          <a:xfrm>
            <a:off x="1379017" y="3540125"/>
            <a:ext cx="6447358" cy="1599712"/>
          </a:xfrm>
        </p:spPr>
      </p:pic>
    </p:spTree>
    <p:extLst>
      <p:ext uri="{BB962C8B-B14F-4D97-AF65-F5344CB8AC3E}">
        <p14:creationId xmlns:p14="http://schemas.microsoft.com/office/powerpoint/2010/main" val="304760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Nótese que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puede ser usado donde quiera que utilices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Pero cuando es usado en los constructores, solo un constructor puede ser utilizado con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 y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igual a </a:t>
            </a:r>
            <a:r>
              <a:rPr lang="es-ES_tradnl" i="1" dirty="0" smtClean="0"/>
              <a:t>true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Cuando múltiples constructores son anotados con @</a:t>
            </a:r>
            <a:r>
              <a:rPr lang="es-ES_tradnl" dirty="0" err="1" smtClean="0"/>
              <a:t>Autowired</a:t>
            </a:r>
            <a:r>
              <a:rPr lang="es-ES_tradnl" dirty="0" smtClean="0"/>
              <a:t>, Spring elegirá al constructor que tenga el mayor número de argumentos.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47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7505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Puede darse el caso de que tengamos varios </a:t>
            </a:r>
            <a:r>
              <a:rPr lang="es-ES_tradnl" dirty="0" err="1" smtClean="0"/>
              <a:t>beans</a:t>
            </a:r>
            <a:r>
              <a:rPr lang="es-ES_tradnl" dirty="0" smtClean="0"/>
              <a:t> que cumplan con los requisitos para un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En este caso Spring lanzará la excepción </a:t>
            </a:r>
            <a:r>
              <a:rPr lang="es-ES_tradnl" dirty="0" err="1" smtClean="0"/>
              <a:t>NoSuchBeanDefinitionException</a:t>
            </a:r>
            <a:endParaRPr lang="es-ES_tradnl" dirty="0" smtClean="0"/>
          </a:p>
        </p:txBody>
      </p:sp>
      <p:pic>
        <p:nvPicPr>
          <p:cNvPr id="5" name="Content Placeholder 4" descr="Screen shot 2011-11-17 at 8.34.4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6" b="-5046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316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pic>
        <p:nvPicPr>
          <p:cNvPr id="5" name="Content Placeholder 4" descr="Screen shot 2011-11-17 at 8.35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12" b="-44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36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51" b="-1175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00895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Desacoplamiento (DI)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BraveKnight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BraveKnight</a:t>
            </a:r>
            <a:r>
              <a:rPr lang="es-ES_tradnl" dirty="0"/>
              <a:t>(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) { </a:t>
            </a:r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this.quest</a:t>
            </a:r>
            <a:r>
              <a:rPr lang="es-ES_tradnl" dirty="0" smtClean="0"/>
              <a:t> </a:t>
            </a:r>
            <a:r>
              <a:rPr lang="es-ES_tradnl" dirty="0"/>
              <a:t>=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 smtClean="0"/>
              <a:t>throws</a:t>
            </a:r>
            <a:r>
              <a:rPr lang="es-ES_tradnl" dirty="0" smtClean="0"/>
              <a:t> </a:t>
            </a:r>
            <a:r>
              <a:rPr lang="es-ES_tradnl" dirty="0" err="1" smtClean="0"/>
              <a:t>QuestException</a:t>
            </a:r>
            <a:r>
              <a:rPr lang="es-ES_tradnl" dirty="0" smtClean="0"/>
              <a:t> </a:t>
            </a:r>
            <a:r>
              <a:rPr lang="es-ES_tradnl" dirty="0"/>
              <a:t>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}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709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En un esfuerzo para unificar el modelo de programación entre las distintas infraestructuras de dependencias, la JCP publicó la especificación de Inyección de Dependencias para Java (JSR-330)</a:t>
            </a:r>
            <a:endParaRPr lang="es-ES_tradnl" dirty="0"/>
          </a:p>
        </p:txBody>
      </p:sp>
      <p:pic>
        <p:nvPicPr>
          <p:cNvPr id="8" name="Content Placeholder 7" descr="Screen shot 2011-11-17 at 8.40.5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32" b="-32232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18832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Puede ser usado para inyectar propiedades, métodos y constructores</a:t>
            </a:r>
          </a:p>
          <a:p>
            <a:r>
              <a:rPr lang="es-ES_tradnl" dirty="0" smtClean="0"/>
              <a:t>No tiene el atributo </a:t>
            </a:r>
            <a:r>
              <a:rPr lang="es-ES_tradnl" i="1" dirty="0" err="1" smtClean="0"/>
              <a:t>required</a:t>
            </a:r>
            <a:endParaRPr lang="es-ES_tradnl" i="1" dirty="0" smtClean="0"/>
          </a:p>
          <a:p>
            <a:r>
              <a:rPr lang="es-ES_tradnl" dirty="0" smtClean="0"/>
              <a:t>Por lo que si no viene un atributo lanzará una excepción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24158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 smtClean="0"/>
              <a:t>Para seleccionar un objeto con esta anotación hay que usar la anotación @</a:t>
            </a:r>
            <a:r>
              <a:rPr lang="es-ES_tradnl" dirty="0" err="1" smtClean="0"/>
              <a:t>Named</a:t>
            </a:r>
            <a:endParaRPr lang="es-ES_tradnl" dirty="0"/>
          </a:p>
        </p:txBody>
      </p:sp>
      <p:pic>
        <p:nvPicPr>
          <p:cNvPr id="5" name="Content Placeholder 4" descr="Screen shot 2011-11-17 at 9.55.4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67" b="-9667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629751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Value</a:t>
            </a:r>
            <a:endParaRPr lang="es-ES_tradnl" dirty="0"/>
          </a:p>
        </p:txBody>
      </p:sp>
      <p:pic>
        <p:nvPicPr>
          <p:cNvPr id="5" name="Content Placeholder 4" descr="Screen shot 2011-11-17 at 9.59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70" b="-46470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9.59.21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605" b="-84605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231802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Cuando agregamos &lt;</a:t>
            </a:r>
            <a:r>
              <a:rPr lang="es-ES_tradnl" dirty="0" err="1" smtClean="0"/>
              <a:t>context:annotation-config</a:t>
            </a:r>
            <a:r>
              <a:rPr lang="es-ES_tradnl" dirty="0" smtClean="0"/>
              <a:t>&gt; a la configuración, le informamos a Spring que lea ciertas anotaciones de nuestras clases para configurarlos </a:t>
            </a:r>
            <a:r>
              <a:rPr lang="es-ES_tradnl" dirty="0" err="1" smtClean="0"/>
              <a:t>beans</a:t>
            </a:r>
            <a:r>
              <a:rPr lang="es-ES_tradnl" dirty="0" smtClean="0"/>
              <a:t>, pero aún es necesario declarar los </a:t>
            </a:r>
            <a:r>
              <a:rPr lang="es-ES_tradnl" dirty="0" err="1" smtClean="0"/>
              <a:t>beans</a:t>
            </a:r>
            <a:r>
              <a:rPr lang="es-ES_tradnl" dirty="0" smtClean="0"/>
              <a:t> dentro del XML.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4298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03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03" b="-5220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2416" y="4063999"/>
            <a:ext cx="7022592" cy="1742439"/>
          </a:xfrm>
        </p:spPr>
        <p:txBody>
          <a:bodyPr/>
          <a:lstStyle/>
          <a:p>
            <a:r>
              <a:rPr lang="es-ES_tradnl" dirty="0" smtClean="0"/>
              <a:t>Esta instrucción hace todo lo que la configuración anterior hace pero además da de alta los </a:t>
            </a:r>
            <a:r>
              <a:rPr lang="es-ES_tradnl" dirty="0" err="1" smtClean="0"/>
              <a:t>beans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2210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Por defecto, el </a:t>
            </a:r>
            <a:r>
              <a:rPr lang="es-ES_tradnl" dirty="0" err="1" smtClean="0"/>
              <a:t>component-scan</a:t>
            </a:r>
            <a:r>
              <a:rPr lang="es-ES_tradnl" dirty="0" smtClean="0"/>
              <a:t> busca clases anotadas con los estereotipos siguientes: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Component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Controller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Repository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Service</a:t>
            </a:r>
            <a:endParaRPr lang="es-ES_tradnl" dirty="0" smtClean="0"/>
          </a:p>
          <a:p>
            <a:pPr lvl="1"/>
            <a:r>
              <a:rPr lang="es-ES_tradnl" dirty="0" smtClean="0"/>
              <a:t>Cualquier anotación propia que se encuentra anotada con @</a:t>
            </a:r>
            <a:r>
              <a:rPr lang="es-ES_tradnl" dirty="0" err="1" smtClean="0"/>
              <a:t>Component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2457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0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50" b="-1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46362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5" name="Content Placeholder 4" descr="Screen shot 2011-11-17 at 10.10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58" b="-101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8564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Filtrado</a:t>
            </a:r>
          </a:p>
          <a:p>
            <a:pPr lvl="1"/>
            <a:r>
              <a:rPr lang="es-ES_tradnl" dirty="0" smtClean="0"/>
              <a:t>Se puede filtrar el escaneo de clases ya sea para incluir o excluir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context:include-filter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context:exclude-filter</a:t>
            </a:r>
            <a:r>
              <a:rPr lang="es-ES_tradnl" dirty="0" smtClean="0"/>
              <a:t>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5041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 Unitaria</a:t>
            </a:r>
            <a:endParaRPr lang="es-ES_tradnl" dirty="0"/>
          </a:p>
        </p:txBody>
      </p:sp>
      <p:pic>
        <p:nvPicPr>
          <p:cNvPr id="4" name="Content Placeholder 3" descr="Screen shot 2011-11-16 at 11.04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2" b="-1181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61765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5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732" b="-98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5156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Tipos de Filtros</a:t>
            </a:r>
          </a:p>
          <a:p>
            <a:pPr lvl="1"/>
            <a:r>
              <a:rPr lang="es-ES_tradnl" dirty="0" err="1" smtClean="0"/>
              <a:t>annotation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tienen cierta anotación a nivel Tipo</a:t>
            </a:r>
          </a:p>
          <a:p>
            <a:pPr lvl="1"/>
            <a:r>
              <a:rPr lang="es-ES_tradnl" dirty="0" err="1" smtClean="0"/>
              <a:t>assignable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pueden ser asignadas al Tipo especificado en el atributo </a:t>
            </a:r>
            <a:r>
              <a:rPr lang="es-ES_tradnl" i="1" dirty="0" err="1" smtClean="0"/>
              <a:t>expression</a:t>
            </a:r>
            <a:endParaRPr lang="es-ES_tradnl" dirty="0" smtClean="0"/>
          </a:p>
          <a:p>
            <a:pPr lvl="1"/>
            <a:r>
              <a:rPr lang="es-ES_tradnl" dirty="0" err="1" smtClean="0"/>
              <a:t>aspectj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</a:t>
            </a:r>
            <a:r>
              <a:rPr lang="es-ES_tradnl" dirty="0" err="1" smtClean="0"/>
              <a:t>concidan</a:t>
            </a:r>
            <a:r>
              <a:rPr lang="es-ES_tradnl" dirty="0" smtClean="0"/>
              <a:t> con el tipo </a:t>
            </a:r>
            <a:r>
              <a:rPr lang="es-ES_tradnl" dirty="0" err="1" smtClean="0"/>
              <a:t>AspectJ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29507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Tipos de Filtros (cont.)</a:t>
            </a:r>
          </a:p>
          <a:p>
            <a:pPr lvl="1"/>
            <a:r>
              <a:rPr lang="es-ES_tradnl" dirty="0" err="1" smtClean="0"/>
              <a:t>custom</a:t>
            </a:r>
            <a:endParaRPr lang="es-ES_tradnl" dirty="0" smtClean="0"/>
          </a:p>
          <a:p>
            <a:pPr lvl="2"/>
            <a:r>
              <a:rPr lang="es-ES_tradnl" dirty="0" smtClean="0"/>
              <a:t>Usa una clase que implemente a </a:t>
            </a:r>
            <a:r>
              <a:rPr lang="es-ES_tradnl" dirty="0" err="1" smtClean="0"/>
              <a:t>org.springframework.core.type.TypeFilter</a:t>
            </a:r>
            <a:endParaRPr lang="es-ES_tradnl" dirty="0" smtClean="0"/>
          </a:p>
          <a:p>
            <a:pPr lvl="1"/>
            <a:r>
              <a:rPr lang="es-ES_tradnl" dirty="0" err="1"/>
              <a:t>r</a:t>
            </a:r>
            <a:r>
              <a:rPr lang="es-ES_tradnl" dirty="0" err="1" smtClean="0"/>
              <a:t>egex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sus nombres coincidan con la expresión regular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9726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20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08" b="-54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53176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Migrar Lote de carros a Spring / Maven / JUnit / </a:t>
            </a:r>
            <a:r>
              <a:rPr lang="es-ES_tradnl" dirty="0" err="1" smtClean="0"/>
              <a:t>Mockito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896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7 at 10.25.0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9" r="-8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999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herencia puede ayudarnos a resolver este problema, pero en cuanto el sistema crezca, tendremos un modelo complejo y tendremos que saber mucho de este para poder hacer las llamadas correctas.</a:t>
            </a:r>
          </a:p>
          <a:p>
            <a:r>
              <a:rPr lang="es-ES_tradnl" dirty="0" smtClean="0"/>
              <a:t>Los aspectos nos ofrecen una alternativa que puede ser mas limpia en muchos casos.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09654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Defines la funcionalidad común en un lugar, pero sólo declaras cómo y dónde esta funcionalidad ha de aplicarse sin necesidad de modificar la clase a la que le aplicaras dicha funcionalidad.</a:t>
            </a:r>
          </a:p>
          <a:p>
            <a:r>
              <a:rPr lang="es-ES_tradnl" dirty="0" smtClean="0"/>
              <a:t>Estas funcionalidades son conocidas como </a:t>
            </a:r>
            <a:r>
              <a:rPr lang="es-ES_tradnl" i="1" dirty="0" smtClean="0"/>
              <a:t>aspectos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81640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El trabajo de un aspecto se le llama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(consejo)</a:t>
            </a:r>
          </a:p>
          <a:p>
            <a:r>
              <a:rPr lang="es-ES_tradnl" dirty="0"/>
              <a:t>Este define tanto el qué como el cuándo, además de el trabajo que debe realizar</a:t>
            </a:r>
            <a:r>
              <a:rPr lang="es-ES_tradnl" dirty="0" smtClean="0"/>
              <a:t>.</a:t>
            </a:r>
          </a:p>
          <a:p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65510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Before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antes que el método sea invocado</a:t>
            </a:r>
          </a:p>
          <a:p>
            <a:r>
              <a:rPr lang="es-ES_tradnl" dirty="0" err="1" smtClean="0"/>
              <a:t>After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ha sido invocado, no importando su resultado</a:t>
            </a:r>
          </a:p>
        </p:txBody>
      </p:sp>
    </p:spTree>
    <p:extLst>
      <p:ext uri="{BB962C8B-B14F-4D97-AF65-F5344CB8AC3E}">
        <p14:creationId xmlns:p14="http://schemas.microsoft.com/office/powerpoint/2010/main" val="1570885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9018</TotalTime>
  <Words>4804</Words>
  <Application>Microsoft Macintosh PowerPoint</Application>
  <PresentationFormat>On-screen Show (4:3)</PresentationFormat>
  <Paragraphs>749</Paragraphs>
  <Slides>240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41" baseType="lpstr">
      <vt:lpstr>Austin</vt:lpstr>
      <vt:lpstr>Desarrollo Web utilizando Spring 3.0</vt:lpstr>
      <vt:lpstr>Spring Core</vt:lpstr>
      <vt:lpstr>Historia</vt:lpstr>
      <vt:lpstr>Simplifica Java</vt:lpstr>
      <vt:lpstr>EJB 2.0</vt:lpstr>
      <vt:lpstr>Spring</vt:lpstr>
      <vt:lpstr>Acoplamiento</vt:lpstr>
      <vt:lpstr>Desacoplamiento (DI)</vt:lpstr>
      <vt:lpstr>Prueba Unitaria</vt:lpstr>
      <vt:lpstr>Ejemplo</vt:lpstr>
      <vt:lpstr>AOP</vt:lpstr>
      <vt:lpstr>Problemas que resuelve</vt:lpstr>
      <vt:lpstr>Ejemplo del problema</vt:lpstr>
      <vt:lpstr>Problema resuelto con AOP</vt:lpstr>
      <vt:lpstr>AOP</vt:lpstr>
      <vt:lpstr>¿Solución?</vt:lpstr>
      <vt:lpstr>Utilizando AOP</vt:lpstr>
      <vt:lpstr>Ejemplo</vt:lpstr>
      <vt:lpstr>Contenedor</vt:lpstr>
      <vt:lpstr>Contextos</vt:lpstr>
      <vt:lpstr>Ejemplos</vt:lpstr>
      <vt:lpstr>Ciclo de vida</vt:lpstr>
      <vt:lpstr>Módulos</vt:lpstr>
      <vt:lpstr>Core</vt:lpstr>
      <vt:lpstr>AOP</vt:lpstr>
      <vt:lpstr>Acceso a Datos e Integración</vt:lpstr>
      <vt:lpstr>Web y Acceso Remoto</vt:lpstr>
      <vt:lpstr>Pruebas</vt:lpstr>
      <vt:lpstr>Otros módulos</vt:lpstr>
      <vt:lpstr>Nuevo en 2.5</vt:lpstr>
      <vt:lpstr>Nuevo en 3.0</vt:lpstr>
      <vt:lpstr>Nuevo en 3.0 (cont.)</vt:lpstr>
      <vt:lpstr>Conexiones (Wiring)</vt:lpstr>
      <vt:lpstr>Namespaces</vt:lpstr>
      <vt:lpstr>Namespaces (cont.)</vt:lpstr>
      <vt:lpstr>Namespaces (cont.)</vt:lpstr>
      <vt:lpstr>Namespaces (cont.)</vt:lpstr>
      <vt:lpstr>Ejercicio</vt:lpstr>
      <vt:lpstr>Alcances</vt:lpstr>
      <vt:lpstr>Alcances</vt:lpstr>
      <vt:lpstr>Alcances</vt:lpstr>
      <vt:lpstr>Ejemplo</vt:lpstr>
      <vt:lpstr>Inicialización y Destrucción</vt:lpstr>
      <vt:lpstr>Inicialización y Destrucción (cont.)</vt:lpstr>
      <vt:lpstr>Inyectando propiedades</vt:lpstr>
      <vt:lpstr>Inyectando propiedades</vt:lpstr>
      <vt:lpstr>Inyectando propiedades</vt:lpstr>
      <vt:lpstr>Inyectando propiedades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propiedades automáticamente</vt:lpstr>
      <vt:lpstr>Inyectando propiedades automáticamente</vt:lpstr>
      <vt:lpstr>Inyectando byName</vt:lpstr>
      <vt:lpstr>Inyectando byName</vt:lpstr>
      <vt:lpstr>Inyectando byType</vt:lpstr>
      <vt:lpstr>Inyectando byType</vt:lpstr>
      <vt:lpstr>Inyectando por constructor</vt:lpstr>
      <vt:lpstr>Inyectando por constructor</vt:lpstr>
      <vt:lpstr>Auto detectar la inyección</vt:lpstr>
      <vt:lpstr>Configuración general de la auto inyección</vt:lpstr>
      <vt:lpstr>Mezclar auto inyección con la explícita</vt:lpstr>
      <vt:lpstr>Mezclar auto inyección con la explícita</vt:lpstr>
      <vt:lpstr>Inyectando con anotaciones</vt:lpstr>
      <vt:lpstr>Inyectando con anotaciones</vt:lpstr>
      <vt:lpstr>Inyectando con anotaciones</vt:lpstr>
      <vt:lpstr>@Autowired</vt:lpstr>
      <vt:lpstr>@Autowired</vt:lpstr>
      <vt:lpstr>@Autowired</vt:lpstr>
      <vt:lpstr>@Autowired</vt:lpstr>
      <vt:lpstr>@Autowired</vt:lpstr>
      <vt:lpstr>Seleccionar</vt:lpstr>
      <vt:lpstr>Seleccionar</vt:lpstr>
      <vt:lpstr>@Inject</vt:lpstr>
      <vt:lpstr>@Inject</vt:lpstr>
      <vt:lpstr>@Inject</vt:lpstr>
      <vt:lpstr>@Value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Ejercicio</vt:lpstr>
      <vt:lpstr>AOP</vt:lpstr>
      <vt:lpstr>AOP</vt:lpstr>
      <vt:lpstr>AOP</vt:lpstr>
      <vt:lpstr>ADVICE</vt:lpstr>
      <vt:lpstr>Tipos de advice</vt:lpstr>
      <vt:lpstr>Tipos de advice (cont.)</vt:lpstr>
      <vt:lpstr>JOIN POINTS</vt:lpstr>
      <vt:lpstr>POINTCUTS</vt:lpstr>
      <vt:lpstr>ASPECTS</vt:lpstr>
      <vt:lpstr>INTRODUCTIONS</vt:lpstr>
      <vt:lpstr>WEAVING (coser)</vt:lpstr>
      <vt:lpstr>Definición de Pointcuts</vt:lpstr>
      <vt:lpstr>Definición de Pointcuts (cont.)</vt:lpstr>
      <vt:lpstr>Definición de Pointcuts (cont.)</vt:lpstr>
      <vt:lpstr>Definición de Pointcuts (cont.)</vt:lpstr>
      <vt:lpstr>Definición de Pointcuts (cont.)</vt:lpstr>
      <vt:lpstr>Crear pointcuts</vt:lpstr>
      <vt:lpstr>Crear pointcuts</vt:lpstr>
      <vt:lpstr>Designador bean() de Spring</vt:lpstr>
      <vt:lpstr>AOP con XML</vt:lpstr>
      <vt:lpstr>AOP con XML (cont.)</vt:lpstr>
      <vt:lpstr>AOP con XML (cont.)</vt:lpstr>
      <vt:lpstr>Clase que ofrece el advice</vt:lpstr>
      <vt:lpstr>Definición del bean</vt:lpstr>
      <vt:lpstr>Configuración con XML</vt:lpstr>
      <vt:lpstr>Ejecución</vt:lpstr>
      <vt:lpstr>Optimizando pointcut</vt:lpstr>
      <vt:lpstr>Implementando around</vt:lpstr>
      <vt:lpstr>Configurando around</vt:lpstr>
      <vt:lpstr>Implementando con parámetros</vt:lpstr>
      <vt:lpstr>Implementando con parámetros</vt:lpstr>
      <vt:lpstr>Implementando con parámetros</vt:lpstr>
      <vt:lpstr>Introducir nueva funcionalidad</vt:lpstr>
      <vt:lpstr>Introducir nueva funcionalidad</vt:lpstr>
      <vt:lpstr>AOP con anotaciones</vt:lpstr>
      <vt:lpstr>AOP con anotaciones (cont.)</vt:lpstr>
      <vt:lpstr>around con anotaciones</vt:lpstr>
      <vt:lpstr>Pasando argumentos con advice anotado</vt:lpstr>
      <vt:lpstr>Agregar funcionalidad utilizando anotaciones</vt:lpstr>
      <vt:lpstr>Ejercicio</vt:lpstr>
      <vt:lpstr>Básicos de Spring</vt:lpstr>
      <vt:lpstr>Acceso a Datos</vt:lpstr>
      <vt:lpstr>Acceso a Datos</vt:lpstr>
      <vt:lpstr>Acceso a Datos</vt:lpstr>
      <vt:lpstr>Templates  y Callbacks</vt:lpstr>
      <vt:lpstr>Plantillas (Templates)</vt:lpstr>
      <vt:lpstr>Plantillas (Templates)</vt:lpstr>
      <vt:lpstr>Plantillas (Templates)</vt:lpstr>
      <vt:lpstr>DAO Support</vt:lpstr>
      <vt:lpstr>DAO Support</vt:lpstr>
      <vt:lpstr>DAO Support</vt:lpstr>
      <vt:lpstr>Acceso mediante JNDI</vt:lpstr>
      <vt:lpstr>Acceso a través de DBCP</vt:lpstr>
      <vt:lpstr>Acceso a través del DriverManagerDataSource</vt:lpstr>
      <vt:lpstr>Declaración de SQL</vt:lpstr>
      <vt:lpstr>Insertar Datos</vt:lpstr>
      <vt:lpstr>Actualizar Datos</vt:lpstr>
      <vt:lpstr>Obtener Datos</vt:lpstr>
      <vt:lpstr>Utilizando Templates</vt:lpstr>
      <vt:lpstr>Utilizando Templates</vt:lpstr>
      <vt:lpstr>Insertar Datos</vt:lpstr>
      <vt:lpstr>Obtener Datos</vt:lpstr>
      <vt:lpstr>Uso de parámetros con nombre</vt:lpstr>
      <vt:lpstr>Extender las clases de soporte</vt:lpstr>
      <vt:lpstr>Extender las clases de soporte</vt:lpstr>
      <vt:lpstr>Ejemplo</vt:lpstr>
      <vt:lpstr>Ejercicio</vt:lpstr>
      <vt:lpstr>Spring ORM</vt:lpstr>
      <vt:lpstr>Spring ORM</vt:lpstr>
      <vt:lpstr>Hibernate</vt:lpstr>
      <vt:lpstr>Hibernate</vt:lpstr>
      <vt:lpstr>Hibernate</vt:lpstr>
      <vt:lpstr>Hibernate</vt:lpstr>
      <vt:lpstr>Ejemplo</vt:lpstr>
      <vt:lpstr>Ejercicio</vt:lpstr>
      <vt:lpstr>JPA</vt:lpstr>
      <vt:lpstr>Configurando JPA a nivel Aplicación</vt:lpstr>
      <vt:lpstr>Configurando JPA a nivel contenedor</vt:lpstr>
      <vt:lpstr>Configurando JPA a nivel contenedor</vt:lpstr>
      <vt:lpstr>Configurando JPA a nivel contenedor</vt:lpstr>
      <vt:lpstr>Configurando JPA</vt:lpstr>
      <vt:lpstr>Ejemplo</vt:lpstr>
      <vt:lpstr>Ejercicio</vt:lpstr>
      <vt:lpstr>Administrando Transacciones</vt:lpstr>
      <vt:lpstr>Transacciones</vt:lpstr>
      <vt:lpstr>Administradores de Transacciones</vt:lpstr>
      <vt:lpstr>Administradores de Transacciones</vt:lpstr>
      <vt:lpstr>Administradores de Transacciones</vt:lpstr>
      <vt:lpstr>Administradores de Transacciones</vt:lpstr>
      <vt:lpstr>JDBC</vt:lpstr>
      <vt:lpstr>Hibernate</vt:lpstr>
      <vt:lpstr>JPA</vt:lpstr>
      <vt:lpstr>JTA</vt:lpstr>
      <vt:lpstr>Propagación de la Transacción</vt:lpstr>
      <vt:lpstr>Propagación de la Transacción</vt:lpstr>
      <vt:lpstr>Propagación de la Transacción</vt:lpstr>
      <vt:lpstr>Propagación de la Transacción</vt:lpstr>
      <vt:lpstr>Problemas de la Concurrencia</vt:lpstr>
      <vt:lpstr>Problemas de la Concurrencia</vt:lpstr>
      <vt:lpstr>Niveles de aislamiento</vt:lpstr>
      <vt:lpstr>Niveles de aislamiento</vt:lpstr>
      <vt:lpstr>Niveles de aislamiento</vt:lpstr>
      <vt:lpstr>Más propiedades</vt:lpstr>
      <vt:lpstr>Más propiedades</vt:lpstr>
      <vt:lpstr>Configuración</vt:lpstr>
      <vt:lpstr>Configuración</vt:lpstr>
      <vt:lpstr>Opciones de &lt;tx:method&gt;</vt:lpstr>
      <vt:lpstr>Opciones de &lt;tx:method&gt;</vt:lpstr>
      <vt:lpstr>Transacción con AOP</vt:lpstr>
      <vt:lpstr>Transacciones con anotaciones</vt:lpstr>
      <vt:lpstr>Ejemplo</vt:lpstr>
      <vt:lpstr>Ejercicio</vt:lpstr>
      <vt:lpstr>Spring MVC</vt:lpstr>
      <vt:lpstr>Configuración en web.xml</vt:lpstr>
      <vt:lpstr>Configuración</vt:lpstr>
      <vt:lpstr>Ejemplo</vt:lpstr>
      <vt:lpstr>Resolución de Vistas</vt:lpstr>
      <vt:lpstr>Resolución de Vistas</vt:lpstr>
      <vt:lpstr>Configuración de Resolución de Vistas</vt:lpstr>
      <vt:lpstr>Configuración de Resolución de Vistas</vt:lpstr>
      <vt:lpstr>Ejemplo</vt:lpstr>
      <vt:lpstr>Ejercicio</vt:lpstr>
      <vt:lpstr>Spring Security</vt:lpstr>
      <vt:lpstr>Módulos</vt:lpstr>
      <vt:lpstr>Configuración</vt:lpstr>
      <vt:lpstr>Configuración</vt:lpstr>
      <vt:lpstr>Configurando la seguridad</vt:lpstr>
      <vt:lpstr>Ejemplo</vt:lpstr>
      <vt:lpstr>Configurando la seguridad</vt:lpstr>
      <vt:lpstr>Expresiones</vt:lpstr>
      <vt:lpstr>Expresiones</vt:lpstr>
      <vt:lpstr>Obligando el HTTPS</vt:lpstr>
      <vt:lpstr>Asegurando la vista</vt:lpstr>
      <vt:lpstr>Declaración de Tags</vt:lpstr>
      <vt:lpstr>Propiedades de authentication</vt:lpstr>
      <vt:lpstr>&lt;security:authorize&gt;</vt:lpstr>
      <vt:lpstr>Autenticando usuarios</vt:lpstr>
      <vt:lpstr>Ejemplo</vt:lpstr>
      <vt:lpstr>Ejercicio</vt:lpstr>
      <vt:lpstr>Integrando Spring</vt:lpstr>
      <vt:lpstr>Remoting</vt:lpstr>
      <vt:lpstr>RPC</vt:lpstr>
      <vt:lpstr>Ejemplo</vt:lpstr>
      <vt:lpstr>Ejercicio</vt:lpstr>
      <vt:lpstr>G R A C I A S</vt:lpstr>
      <vt:lpstr>Referencias</vt:lpstr>
    </vt:vector>
  </TitlesOfParts>
  <Company>Universidad de Montemorelos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 utilizando Spring 3.0</dc:title>
  <dc:creator>J. David Mendoza</dc:creator>
  <cp:lastModifiedBy>J. David Mendoza</cp:lastModifiedBy>
  <cp:revision>111</cp:revision>
  <dcterms:created xsi:type="dcterms:W3CDTF">2011-11-16T14:53:00Z</dcterms:created>
  <dcterms:modified xsi:type="dcterms:W3CDTF">2011-11-22T21:12:30Z</dcterms:modified>
</cp:coreProperties>
</file>